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1" r:id="rId5"/>
    <p:sldId id="259" r:id="rId6"/>
    <p:sldId id="260"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80" r:id="rId25"/>
    <p:sldId id="279" r:id="rId26"/>
    <p:sldId id="281" r:id="rId27"/>
    <p:sldId id="282" r:id="rId28"/>
    <p:sldId id="283" r:id="rId29"/>
    <p:sldId id="284" r:id="rId30"/>
    <p:sldId id="286" r:id="rId31"/>
    <p:sldId id="287" r:id="rId32"/>
    <p:sldId id="288" r:id="rId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4" d="100"/>
          <a:sy n="84" d="100"/>
        </p:scale>
        <p:origin x="581"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19E0E3A-6CFF-448A-87C9-C6B7666A1A52}" type="datetimeFigureOut">
              <a:rPr lang="en-US" smtClean="0"/>
              <a:t>4/25/2024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2744C96-CE2B-4BC2-8549-0134EB8EA7A8}" type="slidenum">
              <a:rPr lang="en-US" smtClean="0"/>
              <a:t>‹#›</a:t>
            </a:fld>
            <a:endParaRPr lang="en-US"/>
          </a:p>
        </p:txBody>
      </p:sp>
    </p:spTree>
    <p:extLst>
      <p:ext uri="{BB962C8B-B14F-4D97-AF65-F5344CB8AC3E}">
        <p14:creationId xmlns:p14="http://schemas.microsoft.com/office/powerpoint/2010/main" val="40739564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19E0E3A-6CFF-448A-87C9-C6B7666A1A52}" type="datetimeFigureOut">
              <a:rPr lang="en-US" smtClean="0"/>
              <a:t>4/25/2024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2744C96-CE2B-4BC2-8549-0134EB8EA7A8}" type="slidenum">
              <a:rPr lang="en-US" smtClean="0"/>
              <a:t>‹#›</a:t>
            </a:fld>
            <a:endParaRPr lang="en-US"/>
          </a:p>
        </p:txBody>
      </p:sp>
    </p:spTree>
    <p:extLst>
      <p:ext uri="{BB962C8B-B14F-4D97-AF65-F5344CB8AC3E}">
        <p14:creationId xmlns:p14="http://schemas.microsoft.com/office/powerpoint/2010/main" val="3749361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19E0E3A-6CFF-448A-87C9-C6B7666A1A52}" type="datetimeFigureOut">
              <a:rPr lang="en-US" smtClean="0"/>
              <a:t>4/25/2024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2744C96-CE2B-4BC2-8549-0134EB8EA7A8}" type="slidenum">
              <a:rPr lang="en-US" smtClean="0"/>
              <a:t>‹#›</a:t>
            </a:fld>
            <a:endParaRPr lang="en-US"/>
          </a:p>
        </p:txBody>
      </p:sp>
    </p:spTree>
    <p:extLst>
      <p:ext uri="{BB962C8B-B14F-4D97-AF65-F5344CB8AC3E}">
        <p14:creationId xmlns:p14="http://schemas.microsoft.com/office/powerpoint/2010/main" val="11738588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19E0E3A-6CFF-448A-87C9-C6B7666A1A52}" type="datetimeFigureOut">
              <a:rPr lang="en-US" smtClean="0"/>
              <a:t>4/25/2024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2744C96-CE2B-4BC2-8549-0134EB8EA7A8}" type="slidenum">
              <a:rPr lang="en-US" smtClean="0"/>
              <a:t>‹#›</a:t>
            </a:fld>
            <a:endParaRPr lang="en-US"/>
          </a:p>
        </p:txBody>
      </p:sp>
    </p:spTree>
    <p:extLst>
      <p:ext uri="{BB962C8B-B14F-4D97-AF65-F5344CB8AC3E}">
        <p14:creationId xmlns:p14="http://schemas.microsoft.com/office/powerpoint/2010/main" val="266506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19E0E3A-6CFF-448A-87C9-C6B7666A1A52}" type="datetimeFigureOut">
              <a:rPr lang="en-US" smtClean="0"/>
              <a:t>4/25/2024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2744C96-CE2B-4BC2-8549-0134EB8EA7A8}" type="slidenum">
              <a:rPr lang="en-US" smtClean="0"/>
              <a:t>‹#›</a:t>
            </a:fld>
            <a:endParaRPr lang="en-US"/>
          </a:p>
        </p:txBody>
      </p:sp>
    </p:spTree>
    <p:extLst>
      <p:ext uri="{BB962C8B-B14F-4D97-AF65-F5344CB8AC3E}">
        <p14:creationId xmlns:p14="http://schemas.microsoft.com/office/powerpoint/2010/main" val="12082764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19E0E3A-6CFF-448A-87C9-C6B7666A1A52}" type="datetimeFigureOut">
              <a:rPr lang="en-US" smtClean="0"/>
              <a:t>4/25/2024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2744C96-CE2B-4BC2-8549-0134EB8EA7A8}" type="slidenum">
              <a:rPr lang="en-US" smtClean="0"/>
              <a:t>‹#›</a:t>
            </a:fld>
            <a:endParaRPr lang="en-US"/>
          </a:p>
        </p:txBody>
      </p:sp>
    </p:spTree>
    <p:extLst>
      <p:ext uri="{BB962C8B-B14F-4D97-AF65-F5344CB8AC3E}">
        <p14:creationId xmlns:p14="http://schemas.microsoft.com/office/powerpoint/2010/main" val="4068740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19E0E3A-6CFF-448A-87C9-C6B7666A1A52}" type="datetimeFigureOut">
              <a:rPr lang="en-US" smtClean="0"/>
              <a:t>4/25/2024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2744C96-CE2B-4BC2-8549-0134EB8EA7A8}" type="slidenum">
              <a:rPr lang="en-US" smtClean="0"/>
              <a:t>‹#›</a:t>
            </a:fld>
            <a:endParaRPr lang="en-US"/>
          </a:p>
        </p:txBody>
      </p:sp>
    </p:spTree>
    <p:extLst>
      <p:ext uri="{BB962C8B-B14F-4D97-AF65-F5344CB8AC3E}">
        <p14:creationId xmlns:p14="http://schemas.microsoft.com/office/powerpoint/2010/main" val="13246654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19E0E3A-6CFF-448A-87C9-C6B7666A1A52}" type="datetimeFigureOut">
              <a:rPr lang="en-US" smtClean="0"/>
              <a:t>4/25/2024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2744C96-CE2B-4BC2-8549-0134EB8EA7A8}" type="slidenum">
              <a:rPr lang="en-US" smtClean="0"/>
              <a:t>‹#›</a:t>
            </a:fld>
            <a:endParaRPr lang="en-US"/>
          </a:p>
        </p:txBody>
      </p:sp>
    </p:spTree>
    <p:extLst>
      <p:ext uri="{BB962C8B-B14F-4D97-AF65-F5344CB8AC3E}">
        <p14:creationId xmlns:p14="http://schemas.microsoft.com/office/powerpoint/2010/main" val="16102777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19E0E3A-6CFF-448A-87C9-C6B7666A1A52}" type="datetimeFigureOut">
              <a:rPr lang="en-US" smtClean="0"/>
              <a:t>4/25/2024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2744C96-CE2B-4BC2-8549-0134EB8EA7A8}" type="slidenum">
              <a:rPr lang="en-US" smtClean="0"/>
              <a:t>‹#›</a:t>
            </a:fld>
            <a:endParaRPr lang="en-US"/>
          </a:p>
        </p:txBody>
      </p:sp>
    </p:spTree>
    <p:extLst>
      <p:ext uri="{BB962C8B-B14F-4D97-AF65-F5344CB8AC3E}">
        <p14:creationId xmlns:p14="http://schemas.microsoft.com/office/powerpoint/2010/main" val="15773145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B19E0E3A-6CFF-448A-87C9-C6B7666A1A52}" type="datetimeFigureOut">
              <a:rPr lang="en-US" smtClean="0"/>
              <a:t>4/25/2024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2744C96-CE2B-4BC2-8549-0134EB8EA7A8}" type="slidenum">
              <a:rPr lang="en-US" smtClean="0"/>
              <a:t>‹#›</a:t>
            </a:fld>
            <a:endParaRPr lang="en-US"/>
          </a:p>
        </p:txBody>
      </p:sp>
    </p:spTree>
    <p:extLst>
      <p:ext uri="{BB962C8B-B14F-4D97-AF65-F5344CB8AC3E}">
        <p14:creationId xmlns:p14="http://schemas.microsoft.com/office/powerpoint/2010/main" val="22313513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B19E0E3A-6CFF-448A-87C9-C6B7666A1A52}" type="datetimeFigureOut">
              <a:rPr lang="en-US" smtClean="0"/>
              <a:t>4/25/2024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2744C96-CE2B-4BC2-8549-0134EB8EA7A8}" type="slidenum">
              <a:rPr lang="en-US" smtClean="0"/>
              <a:t>‹#›</a:t>
            </a:fld>
            <a:endParaRPr lang="en-US"/>
          </a:p>
        </p:txBody>
      </p:sp>
    </p:spTree>
    <p:extLst>
      <p:ext uri="{BB962C8B-B14F-4D97-AF65-F5344CB8AC3E}">
        <p14:creationId xmlns:p14="http://schemas.microsoft.com/office/powerpoint/2010/main" val="12143027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19E0E3A-6CFF-448A-87C9-C6B7666A1A52}" type="datetimeFigureOut">
              <a:rPr lang="en-US" smtClean="0"/>
              <a:t>4/25/2024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2744C96-CE2B-4BC2-8549-0134EB8EA7A8}" type="slidenum">
              <a:rPr lang="en-US" smtClean="0"/>
              <a:t>‹#›</a:t>
            </a:fld>
            <a:endParaRPr lang="en-US"/>
          </a:p>
        </p:txBody>
      </p:sp>
    </p:spTree>
    <p:extLst>
      <p:ext uri="{BB962C8B-B14F-4D97-AF65-F5344CB8AC3E}">
        <p14:creationId xmlns:p14="http://schemas.microsoft.com/office/powerpoint/2010/main" val="108560344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9.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image" Target="../media/image21.png"/><Relationship Id="rId1" Type="http://schemas.openxmlformats.org/officeDocument/2006/relationships/slideLayout" Target="../slideLayouts/slideLayout2.xml"/><Relationship Id="rId6" Type="http://schemas.openxmlformats.org/officeDocument/2006/relationships/image" Target="../media/image25.jpeg"/><Relationship Id="rId5" Type="http://schemas.openxmlformats.org/officeDocument/2006/relationships/image" Target="../media/image24.png"/><Relationship Id="rId4" Type="http://schemas.openxmlformats.org/officeDocument/2006/relationships/image" Target="../media/image23.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4.gif"/><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dirty="0"/>
              <a:t>Injuries and diseases of the locomotive apparatus</a:t>
            </a:r>
            <a:endParaRPr lang="en-US" b="1" dirty="0"/>
          </a:p>
        </p:txBody>
      </p:sp>
      <p:sp>
        <p:nvSpPr>
          <p:cNvPr id="3" name="Subtitle 2"/>
          <p:cNvSpPr>
            <a:spLocks noGrp="1"/>
          </p:cNvSpPr>
          <p:nvPr>
            <p:ph type="subTitle" idx="1"/>
          </p:nvPr>
        </p:nvSpPr>
        <p:spPr/>
        <p:txBody>
          <a:bodyPr>
            <a:normAutofit/>
          </a:bodyPr>
          <a:lstStyle/>
          <a:p>
            <a:r>
              <a:rPr lang="en-US" sz="3200" dirty="0"/>
              <a:t>Prof. Dr. Ivan </a:t>
            </a:r>
            <a:r>
              <a:rPr lang="en-US" sz="3200" dirty="0" err="1"/>
              <a:t>Srejović</a:t>
            </a:r>
            <a:endParaRPr lang="en-US" sz="3200" dirty="0"/>
          </a:p>
        </p:txBody>
      </p:sp>
    </p:spTree>
    <p:extLst>
      <p:ext uri="{BB962C8B-B14F-4D97-AF65-F5344CB8AC3E}">
        <p14:creationId xmlns:p14="http://schemas.microsoft.com/office/powerpoint/2010/main" val="174353600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85851"/>
          </a:xfrm>
        </p:spPr>
        <p:txBody>
          <a:bodyPr>
            <a:normAutofit/>
          </a:bodyPr>
          <a:lstStyle/>
          <a:p>
            <a:pPr algn="ctr"/>
            <a:r>
              <a:rPr lang="en-US" sz="3200" b="1" dirty="0"/>
              <a:t>Sports injuries - tendon injuries</a:t>
            </a:r>
            <a:endParaRPr lang="en-US" sz="3200" b="1" dirty="0"/>
          </a:p>
        </p:txBody>
      </p:sp>
      <p:grpSp>
        <p:nvGrpSpPr>
          <p:cNvPr id="13" name="Group 12"/>
          <p:cNvGrpSpPr/>
          <p:nvPr/>
        </p:nvGrpSpPr>
        <p:grpSpPr>
          <a:xfrm>
            <a:off x="234696" y="950976"/>
            <a:ext cx="11453632" cy="5907024"/>
            <a:chOff x="234696" y="950976"/>
            <a:chExt cx="11453632" cy="5907024"/>
          </a:xfrm>
        </p:grpSpPr>
        <p:pic>
          <p:nvPicPr>
            <p:cNvPr id="5" name="Picture 4"/>
            <p:cNvPicPr>
              <a:picLocks noChangeAspect="1"/>
            </p:cNvPicPr>
            <p:nvPr/>
          </p:nvPicPr>
          <p:blipFill>
            <a:blip r:embed="rId2"/>
            <a:stretch>
              <a:fillRect/>
            </a:stretch>
          </p:blipFill>
          <p:spPr>
            <a:xfrm>
              <a:off x="234696" y="950976"/>
              <a:ext cx="3703320" cy="3703320"/>
            </a:xfrm>
            <a:prstGeom prst="rect">
              <a:avLst/>
            </a:prstGeom>
          </p:spPr>
        </p:pic>
        <p:pic>
          <p:nvPicPr>
            <p:cNvPr id="6" name="Picture 5"/>
            <p:cNvPicPr>
              <a:picLocks noChangeAspect="1"/>
            </p:cNvPicPr>
            <p:nvPr/>
          </p:nvPicPr>
          <p:blipFill>
            <a:blip r:embed="rId3"/>
            <a:stretch>
              <a:fillRect/>
            </a:stretch>
          </p:blipFill>
          <p:spPr>
            <a:xfrm>
              <a:off x="4079748" y="1182624"/>
              <a:ext cx="3299460" cy="2639568"/>
            </a:xfrm>
            <a:prstGeom prst="rect">
              <a:avLst/>
            </a:prstGeom>
          </p:spPr>
        </p:pic>
        <p:pic>
          <p:nvPicPr>
            <p:cNvPr id="7" name="Picture 6"/>
            <p:cNvPicPr>
              <a:picLocks noChangeAspect="1"/>
            </p:cNvPicPr>
            <p:nvPr/>
          </p:nvPicPr>
          <p:blipFill>
            <a:blip r:embed="rId4"/>
            <a:stretch>
              <a:fillRect/>
            </a:stretch>
          </p:blipFill>
          <p:spPr>
            <a:xfrm>
              <a:off x="7520940" y="1182624"/>
              <a:ext cx="3116580" cy="2493264"/>
            </a:xfrm>
            <a:prstGeom prst="rect">
              <a:avLst/>
            </a:prstGeom>
          </p:spPr>
        </p:pic>
        <p:pic>
          <p:nvPicPr>
            <p:cNvPr id="8" name="Picture 7"/>
            <p:cNvPicPr>
              <a:picLocks noChangeAspect="1"/>
            </p:cNvPicPr>
            <p:nvPr/>
          </p:nvPicPr>
          <p:blipFill>
            <a:blip r:embed="rId5"/>
            <a:stretch>
              <a:fillRect/>
            </a:stretch>
          </p:blipFill>
          <p:spPr>
            <a:xfrm>
              <a:off x="234696" y="4751817"/>
              <a:ext cx="4520712" cy="2106183"/>
            </a:xfrm>
            <a:prstGeom prst="rect">
              <a:avLst/>
            </a:prstGeom>
          </p:spPr>
        </p:pic>
        <p:pic>
          <p:nvPicPr>
            <p:cNvPr id="9" name="Picture 8"/>
            <p:cNvPicPr>
              <a:picLocks noChangeAspect="1"/>
            </p:cNvPicPr>
            <p:nvPr/>
          </p:nvPicPr>
          <p:blipFill>
            <a:blip r:embed="rId6"/>
            <a:stretch>
              <a:fillRect/>
            </a:stretch>
          </p:blipFill>
          <p:spPr>
            <a:xfrm>
              <a:off x="5010912" y="3675888"/>
              <a:ext cx="2783454" cy="2774645"/>
            </a:xfrm>
            <a:prstGeom prst="rect">
              <a:avLst/>
            </a:prstGeom>
          </p:spPr>
        </p:pic>
        <p:pic>
          <p:nvPicPr>
            <p:cNvPr id="10" name="Picture 9"/>
            <p:cNvPicPr>
              <a:picLocks noChangeAspect="1"/>
            </p:cNvPicPr>
            <p:nvPr/>
          </p:nvPicPr>
          <p:blipFill>
            <a:blip r:embed="rId7"/>
            <a:stretch>
              <a:fillRect/>
            </a:stretch>
          </p:blipFill>
          <p:spPr>
            <a:xfrm>
              <a:off x="7794366" y="3675888"/>
              <a:ext cx="3893962" cy="3154109"/>
            </a:xfrm>
            <a:prstGeom prst="rect">
              <a:avLst/>
            </a:prstGeom>
          </p:spPr>
        </p:pic>
        <p:sp>
          <p:nvSpPr>
            <p:cNvPr id="11" name="Rectangle 10"/>
            <p:cNvSpPr/>
            <p:nvPr/>
          </p:nvSpPr>
          <p:spPr>
            <a:xfrm>
              <a:off x="3337560" y="3950208"/>
              <a:ext cx="667512" cy="70408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9939528" y="3456432"/>
              <a:ext cx="893796" cy="21945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7476061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85851"/>
          </a:xfrm>
        </p:spPr>
        <p:txBody>
          <a:bodyPr>
            <a:normAutofit/>
          </a:bodyPr>
          <a:lstStyle/>
          <a:p>
            <a:pPr algn="ctr"/>
            <a:r>
              <a:rPr lang="en-US" sz="3200" b="1" dirty="0"/>
              <a:t>Sports injuries - bone injuries</a:t>
            </a:r>
            <a:endParaRPr lang="en-US" sz="3200" b="1" dirty="0"/>
          </a:p>
        </p:txBody>
      </p:sp>
      <p:sp>
        <p:nvSpPr>
          <p:cNvPr id="3" name="Content Placeholder 2"/>
          <p:cNvSpPr>
            <a:spLocks noGrp="1"/>
          </p:cNvSpPr>
          <p:nvPr>
            <p:ph idx="1"/>
          </p:nvPr>
        </p:nvSpPr>
        <p:spPr>
          <a:xfrm>
            <a:off x="838200" y="1106424"/>
            <a:ext cx="10515600" cy="5687568"/>
          </a:xfrm>
        </p:spPr>
        <p:txBody>
          <a:bodyPr>
            <a:normAutofit/>
          </a:bodyPr>
          <a:lstStyle/>
          <a:p>
            <a:pPr marL="0" indent="0">
              <a:buNone/>
            </a:pPr>
            <a:r>
              <a:rPr lang="en-US" sz="2000" dirty="0"/>
              <a:t>Bone injuries can include</a:t>
            </a:r>
            <a:r>
              <a:rPr lang="en-US" sz="2000" dirty="0" smtClean="0"/>
              <a:t>:</a:t>
            </a:r>
          </a:p>
          <a:p>
            <a:r>
              <a:rPr lang="en-US" sz="2000" b="1" dirty="0" smtClean="0"/>
              <a:t>Fissures</a:t>
            </a:r>
          </a:p>
          <a:p>
            <a:r>
              <a:rPr lang="en-US" sz="2000" b="1" dirty="0" smtClean="0"/>
              <a:t>Fracture</a:t>
            </a:r>
          </a:p>
          <a:p>
            <a:pPr marL="0" indent="0">
              <a:buNone/>
            </a:pPr>
            <a:r>
              <a:rPr lang="en-US" sz="2000" dirty="0" smtClean="0"/>
              <a:t>Always </a:t>
            </a:r>
            <a:r>
              <a:rPr lang="en-US" sz="2000" dirty="0"/>
              <a:t>when abnormal mobility is determined after an injury and a crepitation is felt by palpation, a fracture should be suspected</a:t>
            </a:r>
            <a:r>
              <a:rPr lang="en-US" sz="2000" dirty="0" smtClean="0"/>
              <a:t>;</a:t>
            </a:r>
          </a:p>
          <a:p>
            <a:pPr marL="0" indent="0">
              <a:buNone/>
            </a:pPr>
            <a:r>
              <a:rPr lang="en-US" sz="2000" dirty="0" smtClean="0"/>
              <a:t>First </a:t>
            </a:r>
            <a:r>
              <a:rPr lang="en-US" sz="2000" dirty="0"/>
              <a:t>aid consists in immobilization (using sticks, boards, special rails, splints) to prevent injury to blood vessels and nerves by sharp edges</a:t>
            </a:r>
            <a:r>
              <a:rPr lang="en-US" sz="2000" dirty="0" smtClean="0"/>
              <a:t>;</a:t>
            </a:r>
          </a:p>
          <a:p>
            <a:pPr marL="0" indent="0">
              <a:buNone/>
            </a:pPr>
            <a:r>
              <a:rPr lang="en-US" sz="2000" dirty="0" smtClean="0"/>
              <a:t>Open </a:t>
            </a:r>
            <a:r>
              <a:rPr lang="en-US" sz="2000" dirty="0"/>
              <a:t>fractures are especially dangerous when the bone breaks through the skin, because then there can be major bleeding that can be life-threatening</a:t>
            </a:r>
            <a:r>
              <a:rPr lang="en-US" sz="2000" dirty="0" smtClean="0"/>
              <a:t>;</a:t>
            </a:r>
          </a:p>
          <a:p>
            <a:pPr marL="0" indent="0">
              <a:buNone/>
            </a:pPr>
            <a:r>
              <a:rPr lang="en-US" sz="2000" dirty="0" smtClean="0"/>
              <a:t>If </a:t>
            </a:r>
            <a:r>
              <a:rPr lang="en-US" sz="2000" dirty="0"/>
              <a:t>the swelling does not subside for a long time after the injury, and it is established that there is no fracture, the diagnostic procedure should be repeated to ensure that the fracture was not overlooked</a:t>
            </a:r>
            <a:r>
              <a:rPr lang="en-US" sz="2000" dirty="0" smtClean="0"/>
              <a:t>;</a:t>
            </a:r>
          </a:p>
          <a:p>
            <a:pPr marL="0" indent="0">
              <a:buNone/>
            </a:pPr>
            <a:r>
              <a:rPr lang="en-US" sz="2000" dirty="0" smtClean="0"/>
              <a:t>The </a:t>
            </a:r>
            <a:r>
              <a:rPr lang="en-US" sz="2000" dirty="0"/>
              <a:t>most common fractures are lower leg, forearm, hand and foot bones</a:t>
            </a:r>
            <a:r>
              <a:rPr lang="en-US" sz="2000" dirty="0" smtClean="0"/>
              <a:t>;</a:t>
            </a:r>
          </a:p>
          <a:p>
            <a:pPr marL="0" indent="0">
              <a:buNone/>
            </a:pPr>
            <a:r>
              <a:rPr lang="en-US" sz="2000" dirty="0" smtClean="0"/>
              <a:t>Fractures </a:t>
            </a:r>
            <a:r>
              <a:rPr lang="en-US" sz="2000" dirty="0"/>
              <a:t>are the result of falling on a hard surface, contact with an opponent in martial arts (hands) or contact with an opponent in football (legs).</a:t>
            </a:r>
            <a:endParaRPr lang="en-US" sz="2000" dirty="0" smtClean="0"/>
          </a:p>
        </p:txBody>
      </p:sp>
    </p:spTree>
    <p:extLst>
      <p:ext uri="{BB962C8B-B14F-4D97-AF65-F5344CB8AC3E}">
        <p14:creationId xmlns:p14="http://schemas.microsoft.com/office/powerpoint/2010/main" val="33976507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85851"/>
          </a:xfrm>
        </p:spPr>
        <p:txBody>
          <a:bodyPr>
            <a:normAutofit/>
          </a:bodyPr>
          <a:lstStyle/>
          <a:p>
            <a:pPr algn="ctr"/>
            <a:r>
              <a:rPr lang="en-US" sz="3200" b="1" dirty="0"/>
              <a:t>Sports injuries - bone injuries</a:t>
            </a:r>
            <a:endParaRPr lang="en-US" sz="3200" b="1" dirty="0"/>
          </a:p>
        </p:txBody>
      </p:sp>
      <p:sp>
        <p:nvSpPr>
          <p:cNvPr id="3" name="Content Placeholder 2"/>
          <p:cNvSpPr>
            <a:spLocks noGrp="1"/>
          </p:cNvSpPr>
          <p:nvPr>
            <p:ph idx="1"/>
          </p:nvPr>
        </p:nvSpPr>
        <p:spPr>
          <a:xfrm>
            <a:off x="838200" y="1106424"/>
            <a:ext cx="10515600" cy="5687568"/>
          </a:xfrm>
        </p:spPr>
        <p:txBody>
          <a:bodyPr>
            <a:normAutofit/>
          </a:bodyPr>
          <a:lstStyle/>
          <a:p>
            <a:pPr marL="0" indent="0">
              <a:buNone/>
            </a:pPr>
            <a:r>
              <a:rPr lang="en-US" sz="2000" dirty="0"/>
              <a:t>Fractures can be</a:t>
            </a:r>
            <a:r>
              <a:rPr lang="en-US" sz="2000" dirty="0" smtClean="0"/>
              <a:t>:</a:t>
            </a:r>
          </a:p>
          <a:p>
            <a:r>
              <a:rPr lang="en-US" sz="2000" b="1" dirty="0" smtClean="0"/>
              <a:t>Traumatic </a:t>
            </a:r>
            <a:r>
              <a:rPr lang="en-US" sz="2000" b="1" dirty="0"/>
              <a:t>fractures </a:t>
            </a:r>
            <a:r>
              <a:rPr lang="en-US" sz="2000" dirty="0"/>
              <a:t>– a force of high intensity that exceeds the limit of physiological bone elasticity</a:t>
            </a:r>
            <a:r>
              <a:rPr lang="en-US" sz="2000" dirty="0" smtClean="0"/>
              <a:t>;</a:t>
            </a:r>
          </a:p>
          <a:p>
            <a:r>
              <a:rPr lang="en-US" sz="2000" b="1" dirty="0" smtClean="0"/>
              <a:t>Pathological </a:t>
            </a:r>
            <a:r>
              <a:rPr lang="en-US" sz="2000" b="1" dirty="0"/>
              <a:t>fractures </a:t>
            </a:r>
            <a:r>
              <a:rPr lang="en-US" sz="2000" dirty="0"/>
              <a:t>- occur in the field of bone tissue diseases (rickets, </a:t>
            </a:r>
            <a:r>
              <a:rPr lang="en-US" sz="2000" dirty="0" err="1"/>
              <a:t>osteomalacia</a:t>
            </a:r>
            <a:r>
              <a:rPr lang="en-US" sz="2000" dirty="0"/>
              <a:t>, disorders of calcium and phosphorus metabolism) or local bone diseases (bone cysts, tumors, bone tuberculosis</a:t>
            </a:r>
            <a:r>
              <a:rPr lang="en-US" sz="2000" dirty="0" smtClean="0"/>
              <a:t>);</a:t>
            </a:r>
          </a:p>
          <a:p>
            <a:r>
              <a:rPr lang="en-US" sz="2000" b="1" dirty="0" smtClean="0"/>
              <a:t>Spontaneous </a:t>
            </a:r>
            <a:r>
              <a:rPr lang="en-US" sz="2000" b="1" dirty="0"/>
              <a:t>or fatigue fractures </a:t>
            </a:r>
            <a:r>
              <a:rPr lang="en-US" sz="2000" dirty="0"/>
              <a:t>(stress fractures) - most often diagnosed only in the stage of callus formation (ossification) - occur on healthy bone and without obvious trauma.</a:t>
            </a:r>
            <a:endParaRPr lang="ru-RU" sz="2000" dirty="0"/>
          </a:p>
          <a:p>
            <a:pPr marL="0" indent="0">
              <a:buNone/>
              <a:tabLst>
                <a:tab pos="5738813" algn="l"/>
                <a:tab pos="6456363" algn="l"/>
              </a:tabLst>
            </a:pPr>
            <a:endParaRPr lang="en-US" sz="2000" dirty="0" smtClean="0"/>
          </a:p>
          <a:p>
            <a:pPr marL="0" indent="0">
              <a:buNone/>
              <a:tabLst>
                <a:tab pos="5738813" algn="l"/>
                <a:tab pos="6456363" algn="l"/>
              </a:tabLst>
            </a:pPr>
            <a:r>
              <a:rPr lang="en-US" sz="2000" dirty="0" smtClean="0"/>
              <a:t>Fractures </a:t>
            </a:r>
            <a:r>
              <a:rPr lang="en-US" sz="2000" dirty="0"/>
              <a:t>in relation to damage to bone continuity are distinguished</a:t>
            </a:r>
            <a:r>
              <a:rPr lang="en-US" sz="2000" dirty="0" smtClean="0"/>
              <a:t>:</a:t>
            </a:r>
          </a:p>
          <a:p>
            <a:pPr>
              <a:tabLst>
                <a:tab pos="5738813" algn="l"/>
                <a:tab pos="6456363" algn="l"/>
              </a:tabLst>
            </a:pPr>
            <a:r>
              <a:rPr lang="en-US" sz="2000" b="1" dirty="0" smtClean="0"/>
              <a:t>Open </a:t>
            </a:r>
            <a:r>
              <a:rPr lang="en-US" sz="2000" b="1" dirty="0"/>
              <a:t>fractures </a:t>
            </a:r>
            <a:r>
              <a:rPr lang="en-US" sz="2000" dirty="0"/>
              <a:t>are fractures where there is contact between the fracture site and the external environment</a:t>
            </a:r>
            <a:r>
              <a:rPr lang="en-US" sz="2000" dirty="0" smtClean="0"/>
              <a:t>.</a:t>
            </a:r>
          </a:p>
          <a:p>
            <a:pPr>
              <a:tabLst>
                <a:tab pos="5738813" algn="l"/>
                <a:tab pos="6456363" algn="l"/>
              </a:tabLst>
            </a:pPr>
            <a:r>
              <a:rPr lang="en-US" sz="2000" b="1" dirty="0" smtClean="0"/>
              <a:t>Closed </a:t>
            </a:r>
            <a:r>
              <a:rPr lang="en-US" sz="2000" b="1" dirty="0"/>
              <a:t>fractures </a:t>
            </a:r>
            <a:r>
              <a:rPr lang="en-US" sz="2000" dirty="0"/>
              <a:t>are fractures where the skin remains intact</a:t>
            </a:r>
            <a:r>
              <a:rPr lang="en-US" sz="2000" dirty="0" smtClean="0"/>
              <a:t>.</a:t>
            </a:r>
          </a:p>
          <a:p>
            <a:pPr marL="0" indent="0">
              <a:buNone/>
              <a:tabLst>
                <a:tab pos="5738813" algn="l"/>
                <a:tab pos="6456363" algn="l"/>
              </a:tabLst>
            </a:pPr>
            <a:endParaRPr lang="en-US" sz="2000" dirty="0"/>
          </a:p>
          <a:p>
            <a:pPr marL="0" indent="0">
              <a:buNone/>
              <a:tabLst>
                <a:tab pos="5738813" algn="l"/>
                <a:tab pos="6456363" algn="l"/>
              </a:tabLst>
            </a:pPr>
            <a:r>
              <a:rPr lang="en-US" sz="2000" dirty="0" smtClean="0"/>
              <a:t>Treatment </a:t>
            </a:r>
            <a:r>
              <a:rPr lang="en-US" sz="2000" dirty="0"/>
              <a:t>of closed fractures can be non-operative (orthopedic treatment) and operative, all open fractures are treated operatively.</a:t>
            </a:r>
            <a:endParaRPr lang="en-US" sz="2000" dirty="0" smtClean="0"/>
          </a:p>
        </p:txBody>
      </p:sp>
    </p:spTree>
    <p:extLst>
      <p:ext uri="{BB962C8B-B14F-4D97-AF65-F5344CB8AC3E}">
        <p14:creationId xmlns:p14="http://schemas.microsoft.com/office/powerpoint/2010/main" val="27309901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85851"/>
          </a:xfrm>
        </p:spPr>
        <p:txBody>
          <a:bodyPr>
            <a:normAutofit/>
          </a:bodyPr>
          <a:lstStyle/>
          <a:p>
            <a:pPr algn="ctr"/>
            <a:r>
              <a:rPr lang="en-US" sz="3200" b="1" dirty="0"/>
              <a:t>Sports injuries - bone injuries</a:t>
            </a:r>
            <a:endParaRPr lang="en-US" sz="3200" b="1" dirty="0"/>
          </a:p>
        </p:txBody>
      </p:sp>
      <p:sp>
        <p:nvSpPr>
          <p:cNvPr id="3" name="Content Placeholder 2"/>
          <p:cNvSpPr>
            <a:spLocks noGrp="1"/>
          </p:cNvSpPr>
          <p:nvPr>
            <p:ph idx="1"/>
          </p:nvPr>
        </p:nvSpPr>
        <p:spPr>
          <a:xfrm>
            <a:off x="838200" y="1106424"/>
            <a:ext cx="10515600" cy="5687568"/>
          </a:xfrm>
        </p:spPr>
        <p:txBody>
          <a:bodyPr>
            <a:normAutofit lnSpcReduction="10000"/>
          </a:bodyPr>
          <a:lstStyle/>
          <a:p>
            <a:pPr marL="0" indent="0">
              <a:buNone/>
            </a:pPr>
            <a:r>
              <a:rPr lang="en-US" sz="2000" dirty="0"/>
              <a:t>According to the intensity of the acting force, i.e. the degree of interruption of bone continuity, there are different types of sessile fractures</a:t>
            </a:r>
            <a:r>
              <a:rPr lang="en-US" sz="2000" dirty="0" smtClean="0"/>
              <a:t>:</a:t>
            </a:r>
          </a:p>
          <a:p>
            <a:r>
              <a:rPr lang="en-US" sz="2000" b="1" dirty="0" smtClean="0"/>
              <a:t>Fissures</a:t>
            </a:r>
            <a:r>
              <a:rPr lang="en-US" sz="2000" dirty="0" smtClean="0"/>
              <a:t> </a:t>
            </a:r>
            <a:r>
              <a:rPr lang="en-US" sz="2000" dirty="0"/>
              <a:t>– incomplete bone fractures or cracks</a:t>
            </a:r>
            <a:r>
              <a:rPr lang="en-US" sz="2000" dirty="0" smtClean="0"/>
              <a:t>.</a:t>
            </a:r>
          </a:p>
          <a:p>
            <a:r>
              <a:rPr lang="en-US" sz="2000" b="1" dirty="0" err="1" smtClean="0"/>
              <a:t>Subperiosteal</a:t>
            </a:r>
            <a:r>
              <a:rPr lang="en-US" sz="2000" b="1" dirty="0" smtClean="0"/>
              <a:t> </a:t>
            </a:r>
            <a:r>
              <a:rPr lang="en-US" sz="2000" b="1" dirty="0"/>
              <a:t>fractures </a:t>
            </a:r>
            <a:r>
              <a:rPr lang="en-US" sz="2000" dirty="0"/>
              <a:t>(under the bony sheath) where there is a complete break in bone continuity, but the periosteum remains intact, preventing the dislocation of fragments</a:t>
            </a:r>
            <a:r>
              <a:rPr lang="en-US" sz="2000" dirty="0" smtClean="0"/>
              <a:t>;</a:t>
            </a:r>
          </a:p>
          <a:p>
            <a:r>
              <a:rPr lang="en-US" sz="2000" b="1" dirty="0"/>
              <a:t>Greenstick </a:t>
            </a:r>
            <a:r>
              <a:rPr lang="en-US" sz="2000" b="1" dirty="0" smtClean="0"/>
              <a:t>Fractures </a:t>
            </a:r>
            <a:r>
              <a:rPr lang="en-US" sz="2000" dirty="0" smtClean="0"/>
              <a:t>- </a:t>
            </a:r>
            <a:r>
              <a:rPr lang="en-US" sz="2000" dirty="0"/>
              <a:t>which are characteristic of children's age. One part of the bony circumference remains uninjured, while on the other there is a break in bony continuity, injury to the periosteum and dislocation of fragments;</a:t>
            </a:r>
          </a:p>
          <a:p>
            <a:r>
              <a:rPr lang="en-US" sz="2000" b="1" dirty="0" smtClean="0"/>
              <a:t>Comminuted </a:t>
            </a:r>
            <a:r>
              <a:rPr lang="en-US" sz="2000" b="1" dirty="0"/>
              <a:t>fractures </a:t>
            </a:r>
            <a:r>
              <a:rPr lang="en-US" sz="2000" dirty="0"/>
              <a:t>with two or more fragments - occurs due to the action of a stronger dynamic force</a:t>
            </a:r>
            <a:r>
              <a:rPr lang="en-US" sz="2000" dirty="0" smtClean="0"/>
              <a:t>;</a:t>
            </a:r>
          </a:p>
          <a:p>
            <a:r>
              <a:rPr lang="en-US" sz="2000" b="1" dirty="0" smtClean="0"/>
              <a:t>Multistory </a:t>
            </a:r>
            <a:r>
              <a:rPr lang="en-US" sz="2000" b="1" dirty="0"/>
              <a:t>fractures </a:t>
            </a:r>
            <a:r>
              <a:rPr lang="en-US" sz="2000" dirty="0"/>
              <a:t>– complicated fractures that cause the fracture of several bones</a:t>
            </a:r>
            <a:r>
              <a:rPr lang="en-US" sz="2000" dirty="0" smtClean="0"/>
              <a:t>;</a:t>
            </a:r>
          </a:p>
          <a:p>
            <a:r>
              <a:rPr lang="en-US" sz="2000" b="1" dirty="0" smtClean="0"/>
              <a:t>Intra-articular </a:t>
            </a:r>
            <a:r>
              <a:rPr lang="en-US" sz="2000" b="1" dirty="0"/>
              <a:t>fractures </a:t>
            </a:r>
            <a:r>
              <a:rPr lang="en-US" sz="2000" dirty="0"/>
              <a:t>- occur as a result of trauma near the joint - fractures are T, X, Y shaped</a:t>
            </a:r>
            <a:r>
              <a:rPr lang="en-US" sz="2000" dirty="0" smtClean="0"/>
              <a:t>;</a:t>
            </a:r>
          </a:p>
          <a:p>
            <a:r>
              <a:rPr lang="en-US" sz="2000" b="1" dirty="0" err="1" smtClean="0"/>
              <a:t>Epiphysiolysis</a:t>
            </a:r>
            <a:r>
              <a:rPr lang="en-US" sz="2000" dirty="0" smtClean="0"/>
              <a:t> </a:t>
            </a:r>
            <a:r>
              <a:rPr lang="en-US" sz="2000" dirty="0"/>
              <a:t>- a special consequence of aggression near the joint in children, where there is a separation and dislocation of the diaphysis from the epiphysis (in the region of the epiphyseal bone</a:t>
            </a:r>
            <a:r>
              <a:rPr lang="en-US" sz="2000" dirty="0" smtClean="0"/>
              <a:t>);</a:t>
            </a:r>
          </a:p>
          <a:p>
            <a:r>
              <a:rPr lang="en-US" sz="2000" b="1" dirty="0" smtClean="0"/>
              <a:t>Luxation </a:t>
            </a:r>
            <a:r>
              <a:rPr lang="en-US" sz="2000" b="1" dirty="0"/>
              <a:t>fractures </a:t>
            </a:r>
            <a:r>
              <a:rPr lang="en-US" sz="2000" dirty="0"/>
              <a:t>- occur by the same mechanism as </a:t>
            </a:r>
            <a:r>
              <a:rPr lang="en-US" sz="2000" dirty="0" err="1"/>
              <a:t>epiphysiolysis</a:t>
            </a:r>
            <a:r>
              <a:rPr lang="en-US" sz="2000" dirty="0"/>
              <a:t> in children, with the fact that in addition to the fracture there is a partial or complete dislocation of the joint surfaces.</a:t>
            </a:r>
            <a:endParaRPr lang="en-US" sz="2000" dirty="0" smtClean="0"/>
          </a:p>
        </p:txBody>
      </p:sp>
    </p:spTree>
    <p:extLst>
      <p:ext uri="{BB962C8B-B14F-4D97-AF65-F5344CB8AC3E}">
        <p14:creationId xmlns:p14="http://schemas.microsoft.com/office/powerpoint/2010/main" val="25745909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85851"/>
          </a:xfrm>
        </p:spPr>
        <p:txBody>
          <a:bodyPr>
            <a:normAutofit/>
          </a:bodyPr>
          <a:lstStyle/>
          <a:p>
            <a:pPr algn="ctr"/>
            <a:r>
              <a:rPr lang="en-US" sz="3200" b="1" dirty="0"/>
              <a:t>Sports injuries - bone injuries</a:t>
            </a:r>
            <a:endParaRPr lang="en-US" sz="3200" b="1" dirty="0"/>
          </a:p>
        </p:txBody>
      </p:sp>
      <p:pic>
        <p:nvPicPr>
          <p:cNvPr id="5" name="Picture 4"/>
          <p:cNvPicPr>
            <a:picLocks noChangeAspect="1"/>
          </p:cNvPicPr>
          <p:nvPr/>
        </p:nvPicPr>
        <p:blipFill>
          <a:blip r:embed="rId2"/>
          <a:stretch>
            <a:fillRect/>
          </a:stretch>
        </p:blipFill>
        <p:spPr>
          <a:xfrm>
            <a:off x="213360" y="1060704"/>
            <a:ext cx="5657088" cy="5657088"/>
          </a:xfrm>
          <a:prstGeom prst="rect">
            <a:avLst/>
          </a:prstGeom>
        </p:spPr>
      </p:pic>
      <p:pic>
        <p:nvPicPr>
          <p:cNvPr id="6" name="Picture 5"/>
          <p:cNvPicPr>
            <a:picLocks noChangeAspect="1"/>
          </p:cNvPicPr>
          <p:nvPr/>
        </p:nvPicPr>
        <p:blipFill>
          <a:blip r:embed="rId3"/>
          <a:stretch>
            <a:fillRect/>
          </a:stretch>
        </p:blipFill>
        <p:spPr>
          <a:xfrm>
            <a:off x="5870448" y="1143000"/>
            <a:ext cx="1789882" cy="5504688"/>
          </a:xfrm>
          <a:prstGeom prst="rect">
            <a:avLst/>
          </a:prstGeom>
        </p:spPr>
      </p:pic>
      <p:pic>
        <p:nvPicPr>
          <p:cNvPr id="7" name="Picture 6"/>
          <p:cNvPicPr>
            <a:picLocks noChangeAspect="1"/>
          </p:cNvPicPr>
          <p:nvPr/>
        </p:nvPicPr>
        <p:blipFill>
          <a:blip r:embed="rId4"/>
          <a:stretch>
            <a:fillRect/>
          </a:stretch>
        </p:blipFill>
        <p:spPr>
          <a:xfrm>
            <a:off x="7759966" y="1143000"/>
            <a:ext cx="4194289" cy="2794445"/>
          </a:xfrm>
          <a:prstGeom prst="rect">
            <a:avLst/>
          </a:prstGeom>
        </p:spPr>
      </p:pic>
      <p:pic>
        <p:nvPicPr>
          <p:cNvPr id="8" name="Picture 7"/>
          <p:cNvPicPr>
            <a:picLocks noChangeAspect="1"/>
          </p:cNvPicPr>
          <p:nvPr/>
        </p:nvPicPr>
        <p:blipFill>
          <a:blip r:embed="rId5"/>
          <a:stretch>
            <a:fillRect/>
          </a:stretch>
        </p:blipFill>
        <p:spPr>
          <a:xfrm>
            <a:off x="7759966" y="4021494"/>
            <a:ext cx="1932542" cy="2626194"/>
          </a:xfrm>
          <a:prstGeom prst="rect">
            <a:avLst/>
          </a:prstGeom>
        </p:spPr>
      </p:pic>
      <p:pic>
        <p:nvPicPr>
          <p:cNvPr id="9" name="Picture 8"/>
          <p:cNvPicPr>
            <a:picLocks noChangeAspect="1"/>
          </p:cNvPicPr>
          <p:nvPr/>
        </p:nvPicPr>
        <p:blipFill>
          <a:blip r:embed="rId6"/>
          <a:stretch>
            <a:fillRect/>
          </a:stretch>
        </p:blipFill>
        <p:spPr>
          <a:xfrm>
            <a:off x="9792144" y="4021494"/>
            <a:ext cx="2162111" cy="1718878"/>
          </a:xfrm>
          <a:prstGeom prst="rect">
            <a:avLst/>
          </a:prstGeom>
        </p:spPr>
      </p:pic>
    </p:spTree>
    <p:extLst>
      <p:ext uri="{BB962C8B-B14F-4D97-AF65-F5344CB8AC3E}">
        <p14:creationId xmlns:p14="http://schemas.microsoft.com/office/powerpoint/2010/main" val="24399519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85851"/>
          </a:xfrm>
        </p:spPr>
        <p:txBody>
          <a:bodyPr>
            <a:normAutofit/>
          </a:bodyPr>
          <a:lstStyle/>
          <a:p>
            <a:pPr algn="ctr"/>
            <a:r>
              <a:rPr lang="en-US" sz="3200" b="1" dirty="0"/>
              <a:t>Sports injuries - bone injuries</a:t>
            </a:r>
            <a:endParaRPr lang="en-US" sz="3200" b="1" dirty="0"/>
          </a:p>
        </p:txBody>
      </p:sp>
      <p:sp>
        <p:nvSpPr>
          <p:cNvPr id="3" name="Content Placeholder 2"/>
          <p:cNvSpPr>
            <a:spLocks noGrp="1"/>
          </p:cNvSpPr>
          <p:nvPr>
            <p:ph idx="1"/>
          </p:nvPr>
        </p:nvSpPr>
        <p:spPr>
          <a:xfrm>
            <a:off x="838200" y="1106424"/>
            <a:ext cx="10515600" cy="5687568"/>
          </a:xfrm>
        </p:spPr>
        <p:txBody>
          <a:bodyPr>
            <a:normAutofit/>
          </a:bodyPr>
          <a:lstStyle/>
          <a:p>
            <a:pPr marL="0" indent="0">
              <a:buNone/>
            </a:pPr>
            <a:r>
              <a:rPr lang="en-US" sz="2000" dirty="0"/>
              <a:t>According to the effect of force, we distinguish fractures</a:t>
            </a:r>
            <a:r>
              <a:rPr lang="en-US" sz="2000" dirty="0" smtClean="0"/>
              <a:t>:</a:t>
            </a:r>
          </a:p>
          <a:p>
            <a:r>
              <a:rPr lang="en-US" sz="2000" b="1" dirty="0" smtClean="0"/>
              <a:t>Flexural </a:t>
            </a:r>
            <a:r>
              <a:rPr lang="en-US" sz="2000" b="1" dirty="0"/>
              <a:t>fracture </a:t>
            </a:r>
            <a:r>
              <a:rPr lang="en-US" sz="2000" dirty="0"/>
              <a:t>– fracture due to bending force</a:t>
            </a:r>
            <a:r>
              <a:rPr lang="en-US" sz="2000" dirty="0" smtClean="0"/>
              <a:t>;</a:t>
            </a:r>
          </a:p>
          <a:p>
            <a:r>
              <a:rPr lang="en-US" sz="2000" b="1" dirty="0" smtClean="0"/>
              <a:t>Compressive </a:t>
            </a:r>
            <a:r>
              <a:rPr lang="en-US" sz="2000" b="1" dirty="0"/>
              <a:t>fracture </a:t>
            </a:r>
            <a:r>
              <a:rPr lang="en-US" sz="2000" dirty="0"/>
              <a:t>- due to the force of compression, they occur due to the action of forces in the opposite direction</a:t>
            </a:r>
            <a:r>
              <a:rPr lang="en-US" sz="2000" dirty="0" smtClean="0"/>
              <a:t>;</a:t>
            </a:r>
          </a:p>
          <a:p>
            <a:r>
              <a:rPr lang="en-US" sz="2000" b="1" dirty="0" smtClean="0"/>
              <a:t>Spiral </a:t>
            </a:r>
            <a:r>
              <a:rPr lang="en-US" sz="2000" b="1" dirty="0"/>
              <a:t>fracture </a:t>
            </a:r>
            <a:r>
              <a:rPr lang="en-US" sz="2000" dirty="0"/>
              <a:t>- occurs due to twisting force</a:t>
            </a:r>
            <a:r>
              <a:rPr lang="en-US" sz="2000" dirty="0" smtClean="0"/>
              <a:t>;</a:t>
            </a:r>
          </a:p>
          <a:p>
            <a:r>
              <a:rPr lang="en-US" sz="2000" b="1" dirty="0" smtClean="0"/>
              <a:t>Traction </a:t>
            </a:r>
            <a:r>
              <a:rPr lang="en-US" sz="2000" b="1" dirty="0"/>
              <a:t>fracture </a:t>
            </a:r>
            <a:r>
              <a:rPr lang="en-US" sz="2000" dirty="0"/>
              <a:t>- occurs due to tearing force</a:t>
            </a:r>
            <a:r>
              <a:rPr lang="en-US" sz="2000" dirty="0" smtClean="0"/>
              <a:t>;</a:t>
            </a:r>
          </a:p>
          <a:p>
            <a:r>
              <a:rPr lang="en-US" sz="2000" b="1" dirty="0" smtClean="0"/>
              <a:t>Dynamic </a:t>
            </a:r>
            <a:r>
              <a:rPr lang="en-US" sz="2000" b="1" dirty="0"/>
              <a:t>fracture </a:t>
            </a:r>
            <a:r>
              <a:rPr lang="en-US" sz="2000" dirty="0"/>
              <a:t>- occurs due to a strong dynamic force</a:t>
            </a:r>
            <a:r>
              <a:rPr lang="sr-Cyrl-RS" sz="2000" dirty="0" smtClean="0"/>
              <a:t>.</a:t>
            </a:r>
            <a:endParaRPr lang="sr-Cyrl-RS" sz="2000" dirty="0" smtClean="0"/>
          </a:p>
          <a:p>
            <a:pPr marL="0" indent="0">
              <a:buNone/>
            </a:pPr>
            <a:endParaRPr lang="ru-RU" sz="2000" dirty="0" smtClean="0"/>
          </a:p>
          <a:p>
            <a:pPr marL="0" indent="0">
              <a:buNone/>
            </a:pPr>
            <a:r>
              <a:rPr lang="en-US" sz="2000" dirty="0"/>
              <a:t>According to the fracture line, we distinguish</a:t>
            </a:r>
            <a:r>
              <a:rPr lang="en-US" sz="2000" dirty="0" smtClean="0"/>
              <a:t>:</a:t>
            </a:r>
          </a:p>
          <a:p>
            <a:r>
              <a:rPr lang="en-US" sz="2000" b="1" dirty="0" smtClean="0"/>
              <a:t>Transverse </a:t>
            </a:r>
            <a:r>
              <a:rPr lang="en-US" sz="2000" b="1" dirty="0"/>
              <a:t>fractures </a:t>
            </a:r>
            <a:r>
              <a:rPr lang="en-US" sz="2000" dirty="0"/>
              <a:t>- the fracture line is transverse to the longitudinal axis of the bone</a:t>
            </a:r>
            <a:r>
              <a:rPr lang="en-US" sz="2000" dirty="0" smtClean="0"/>
              <a:t>.</a:t>
            </a:r>
          </a:p>
          <a:p>
            <a:r>
              <a:rPr lang="en-US" sz="2000" b="1" dirty="0" smtClean="0"/>
              <a:t>Oblique </a:t>
            </a:r>
            <a:r>
              <a:rPr lang="en-US" sz="2000" b="1" dirty="0"/>
              <a:t>fractures </a:t>
            </a:r>
            <a:r>
              <a:rPr lang="en-US" sz="2000" dirty="0"/>
              <a:t>- the fracture line is oblique in relation to the longitudinal axis of the bone</a:t>
            </a:r>
            <a:r>
              <a:rPr lang="en-US" sz="2000" dirty="0" smtClean="0"/>
              <a:t>.</a:t>
            </a:r>
          </a:p>
          <a:p>
            <a:r>
              <a:rPr lang="en-US" sz="2000" b="1" dirty="0" smtClean="0"/>
              <a:t>Spiral </a:t>
            </a:r>
            <a:r>
              <a:rPr lang="en-US" sz="2000" b="1" dirty="0"/>
              <a:t>fractures </a:t>
            </a:r>
            <a:r>
              <a:rPr lang="en-US" sz="2000" dirty="0"/>
              <a:t>- in which a circular spiral fracture occurred in the middle of the torsion</a:t>
            </a:r>
            <a:r>
              <a:rPr lang="en-US" sz="2000" dirty="0" smtClean="0"/>
              <a:t>.</a:t>
            </a:r>
          </a:p>
          <a:p>
            <a:r>
              <a:rPr lang="en-US" sz="2000" b="1" dirty="0" smtClean="0"/>
              <a:t>Longitudinal </a:t>
            </a:r>
            <a:r>
              <a:rPr lang="en-US" sz="2000" b="1" dirty="0"/>
              <a:t>fractures </a:t>
            </a:r>
            <a:r>
              <a:rPr lang="en-US" sz="2000" dirty="0"/>
              <a:t>- the fracture line is parallel to the longitudinal axis of the bone.</a:t>
            </a:r>
            <a:endParaRPr lang="en-US" sz="2000" dirty="0" smtClean="0"/>
          </a:p>
        </p:txBody>
      </p:sp>
    </p:spTree>
    <p:extLst>
      <p:ext uri="{BB962C8B-B14F-4D97-AF65-F5344CB8AC3E}">
        <p14:creationId xmlns:p14="http://schemas.microsoft.com/office/powerpoint/2010/main" val="6737408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85851"/>
          </a:xfrm>
        </p:spPr>
        <p:txBody>
          <a:bodyPr>
            <a:normAutofit/>
          </a:bodyPr>
          <a:lstStyle/>
          <a:p>
            <a:pPr algn="ctr"/>
            <a:r>
              <a:rPr lang="en-US" sz="3200" b="1" dirty="0"/>
              <a:t>Sports injuries - joint injuries</a:t>
            </a:r>
            <a:endParaRPr lang="en-US" sz="3200" b="1" dirty="0"/>
          </a:p>
        </p:txBody>
      </p:sp>
      <p:sp>
        <p:nvSpPr>
          <p:cNvPr id="3" name="Content Placeholder 2"/>
          <p:cNvSpPr>
            <a:spLocks noGrp="1"/>
          </p:cNvSpPr>
          <p:nvPr>
            <p:ph idx="1"/>
          </p:nvPr>
        </p:nvSpPr>
        <p:spPr>
          <a:xfrm>
            <a:off x="838200" y="1106424"/>
            <a:ext cx="10515600" cy="5687568"/>
          </a:xfrm>
        </p:spPr>
        <p:txBody>
          <a:bodyPr>
            <a:normAutofit/>
          </a:bodyPr>
          <a:lstStyle/>
          <a:p>
            <a:pPr marL="0" indent="0">
              <a:buNone/>
            </a:pPr>
            <a:r>
              <a:rPr lang="en-US" sz="2000" b="1" dirty="0"/>
              <a:t>A joint sprain (</a:t>
            </a:r>
            <a:r>
              <a:rPr lang="en-US" sz="2000" b="1" dirty="0" err="1"/>
              <a:t>distorsion</a:t>
            </a:r>
            <a:r>
              <a:rPr lang="en-US" sz="2000" b="1" dirty="0"/>
              <a:t>) </a:t>
            </a:r>
            <a:r>
              <a:rPr lang="en-US" sz="2000" dirty="0"/>
              <a:t>represents such a joint injury where the joint surfaces are separated during excessive movement, as a result of which ligaments and the joint capsule are injured, and the joint surfaces return to their normal position</a:t>
            </a:r>
            <a:r>
              <a:rPr lang="en-US" sz="2000" dirty="0" smtClean="0"/>
              <a:t>.</a:t>
            </a:r>
          </a:p>
          <a:p>
            <a:pPr marL="0" indent="0">
              <a:buNone/>
            </a:pPr>
            <a:r>
              <a:rPr lang="en-US" sz="2000" dirty="0" smtClean="0"/>
              <a:t>A </a:t>
            </a:r>
            <a:r>
              <a:rPr lang="en-US" sz="2000" dirty="0"/>
              <a:t>sprained ankle is a very common injury, especially of the ankle</a:t>
            </a:r>
            <a:r>
              <a:rPr lang="en-US" sz="2000" dirty="0" smtClean="0"/>
              <a:t>.</a:t>
            </a:r>
          </a:p>
          <a:p>
            <a:pPr marL="0" indent="0">
              <a:buNone/>
            </a:pPr>
            <a:r>
              <a:rPr lang="en-US" sz="2000" dirty="0" smtClean="0"/>
              <a:t>According </a:t>
            </a:r>
            <a:r>
              <a:rPr lang="en-US" sz="2000" dirty="0"/>
              <a:t>to the severity of the injury, we distinguish three degrees of sprain</a:t>
            </a:r>
            <a:r>
              <a:rPr lang="en-US" sz="2000" dirty="0" smtClean="0"/>
              <a:t>:</a:t>
            </a:r>
          </a:p>
          <a:p>
            <a:r>
              <a:rPr lang="en-US" sz="2000" dirty="0" smtClean="0"/>
              <a:t>Injury </a:t>
            </a:r>
            <a:r>
              <a:rPr lang="en-US" sz="2000" dirty="0"/>
              <a:t>of the ligaments of a small degree, the pain is weak and does not significantly limit the mobility in the given joint</a:t>
            </a:r>
            <a:r>
              <a:rPr lang="en-US" sz="2000" dirty="0" smtClean="0"/>
              <a:t>.</a:t>
            </a:r>
          </a:p>
          <a:p>
            <a:r>
              <a:rPr lang="en-US" sz="2000" dirty="0" smtClean="0"/>
              <a:t>Partial </a:t>
            </a:r>
            <a:r>
              <a:rPr lang="en-US" sz="2000" dirty="0"/>
              <a:t>tearing of ligaments with the presence of severe pain that prevents active movements in the given joint, there is swelling either around the joint or in the joint cavity (due to injury to the synovial membrane</a:t>
            </a:r>
            <a:r>
              <a:rPr lang="en-US" sz="2000" dirty="0" smtClean="0"/>
              <a:t>).</a:t>
            </a:r>
          </a:p>
          <a:p>
            <a:r>
              <a:rPr lang="en-US" sz="2000" dirty="0" smtClean="0"/>
              <a:t>Complete </a:t>
            </a:r>
            <a:r>
              <a:rPr lang="en-US" sz="2000" dirty="0"/>
              <a:t>rupture of the joint, large swelling, subcutaneous bleeding, as well as bleeding inside the joint cavity (</a:t>
            </a:r>
            <a:r>
              <a:rPr lang="en-US" sz="2000" dirty="0" err="1"/>
              <a:t>hemarthros</a:t>
            </a:r>
            <a:r>
              <a:rPr lang="en-US" sz="2000" dirty="0" smtClean="0"/>
              <a:t>).</a:t>
            </a:r>
          </a:p>
          <a:p>
            <a:pPr marL="0" indent="0">
              <a:buNone/>
            </a:pPr>
            <a:r>
              <a:rPr lang="en-US" sz="2000" b="1" dirty="0" smtClean="0"/>
              <a:t>First </a:t>
            </a:r>
            <a:r>
              <a:rPr lang="en-US" sz="2000" b="1" dirty="0"/>
              <a:t>aid </a:t>
            </a:r>
            <a:r>
              <a:rPr lang="en-US" sz="2000" dirty="0"/>
              <a:t>for a sprained joint involves the immediate application of ice or cold water to prevent bleeding or effusion in the joint as well as the formation of surrounding swelling. The extremity is immobilized and possibly put on a compression bandage. A doctor's examination is necessary to determine the diagnosis. Prolonged rest is not recommended. Already in the first days after the injury, start with movements.</a:t>
            </a:r>
            <a:endParaRPr lang="en-US" sz="2000" dirty="0" smtClean="0"/>
          </a:p>
        </p:txBody>
      </p:sp>
    </p:spTree>
    <p:extLst>
      <p:ext uri="{BB962C8B-B14F-4D97-AF65-F5344CB8AC3E}">
        <p14:creationId xmlns:p14="http://schemas.microsoft.com/office/powerpoint/2010/main" val="290079003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85851"/>
          </a:xfrm>
        </p:spPr>
        <p:txBody>
          <a:bodyPr>
            <a:normAutofit/>
          </a:bodyPr>
          <a:lstStyle/>
          <a:p>
            <a:pPr algn="ctr"/>
            <a:r>
              <a:rPr lang="en-US" sz="3200" b="1" dirty="0"/>
              <a:t>Sports injuries - joint injuries</a:t>
            </a:r>
            <a:endParaRPr lang="en-US" sz="3200" b="1" dirty="0"/>
          </a:p>
        </p:txBody>
      </p:sp>
      <p:pic>
        <p:nvPicPr>
          <p:cNvPr id="5" name="Picture 4"/>
          <p:cNvPicPr>
            <a:picLocks noChangeAspect="1"/>
          </p:cNvPicPr>
          <p:nvPr/>
        </p:nvPicPr>
        <p:blipFill>
          <a:blip r:embed="rId2"/>
          <a:stretch>
            <a:fillRect/>
          </a:stretch>
        </p:blipFill>
        <p:spPr>
          <a:xfrm>
            <a:off x="314470" y="2060639"/>
            <a:ext cx="3848335" cy="3672650"/>
          </a:xfrm>
          <a:prstGeom prst="rect">
            <a:avLst/>
          </a:prstGeom>
        </p:spPr>
      </p:pic>
      <p:pic>
        <p:nvPicPr>
          <p:cNvPr id="6" name="Picture 5"/>
          <p:cNvPicPr>
            <a:picLocks noChangeAspect="1"/>
          </p:cNvPicPr>
          <p:nvPr/>
        </p:nvPicPr>
        <p:blipFill>
          <a:blip r:embed="rId3"/>
          <a:stretch>
            <a:fillRect/>
          </a:stretch>
        </p:blipFill>
        <p:spPr>
          <a:xfrm>
            <a:off x="4742442" y="1063943"/>
            <a:ext cx="3740142" cy="2770822"/>
          </a:xfrm>
          <a:prstGeom prst="rect">
            <a:avLst/>
          </a:prstGeom>
        </p:spPr>
      </p:pic>
      <p:pic>
        <p:nvPicPr>
          <p:cNvPr id="7" name="Picture 6"/>
          <p:cNvPicPr>
            <a:picLocks noChangeAspect="1"/>
          </p:cNvPicPr>
          <p:nvPr/>
        </p:nvPicPr>
        <p:blipFill>
          <a:blip r:embed="rId4"/>
          <a:stretch>
            <a:fillRect/>
          </a:stretch>
        </p:blipFill>
        <p:spPr>
          <a:xfrm>
            <a:off x="9062221" y="2267063"/>
            <a:ext cx="2384733" cy="3179643"/>
          </a:xfrm>
          <a:prstGeom prst="rect">
            <a:avLst/>
          </a:prstGeom>
        </p:spPr>
      </p:pic>
      <p:pic>
        <p:nvPicPr>
          <p:cNvPr id="8" name="Picture 7"/>
          <p:cNvPicPr>
            <a:picLocks noChangeAspect="1"/>
          </p:cNvPicPr>
          <p:nvPr/>
        </p:nvPicPr>
        <p:blipFill>
          <a:blip r:embed="rId5"/>
          <a:stretch>
            <a:fillRect/>
          </a:stretch>
        </p:blipFill>
        <p:spPr>
          <a:xfrm>
            <a:off x="4662555" y="3856885"/>
            <a:ext cx="3823077" cy="3001115"/>
          </a:xfrm>
          <a:prstGeom prst="rect">
            <a:avLst/>
          </a:prstGeom>
        </p:spPr>
      </p:pic>
    </p:spTree>
    <p:extLst>
      <p:ext uri="{BB962C8B-B14F-4D97-AF65-F5344CB8AC3E}">
        <p14:creationId xmlns:p14="http://schemas.microsoft.com/office/powerpoint/2010/main" val="205409758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85851"/>
          </a:xfrm>
        </p:spPr>
        <p:txBody>
          <a:bodyPr>
            <a:normAutofit/>
          </a:bodyPr>
          <a:lstStyle/>
          <a:p>
            <a:pPr algn="ctr"/>
            <a:r>
              <a:rPr lang="en-US" sz="3200" b="1" dirty="0"/>
              <a:t>Sports injuries - joint injuries</a:t>
            </a:r>
            <a:endParaRPr lang="en-US" sz="3200" b="1" dirty="0"/>
          </a:p>
        </p:txBody>
      </p:sp>
      <p:sp>
        <p:nvSpPr>
          <p:cNvPr id="3" name="Content Placeholder 2"/>
          <p:cNvSpPr>
            <a:spLocks noGrp="1"/>
          </p:cNvSpPr>
          <p:nvPr>
            <p:ph idx="1"/>
          </p:nvPr>
        </p:nvSpPr>
        <p:spPr>
          <a:xfrm>
            <a:off x="838200" y="1106424"/>
            <a:ext cx="10515600" cy="5687568"/>
          </a:xfrm>
        </p:spPr>
        <p:txBody>
          <a:bodyPr>
            <a:normAutofit/>
          </a:bodyPr>
          <a:lstStyle/>
          <a:p>
            <a:pPr marL="0" indent="0">
              <a:buNone/>
            </a:pPr>
            <a:r>
              <a:rPr lang="en-US" sz="2000" dirty="0"/>
              <a:t>Depending on the mechanism of trauma, we can distinguish 3 degrees of distortion</a:t>
            </a:r>
            <a:r>
              <a:rPr lang="en-US" sz="2000" dirty="0" smtClean="0"/>
              <a:t>:</a:t>
            </a:r>
          </a:p>
          <a:p>
            <a:r>
              <a:rPr lang="en-US" sz="2000" b="1" dirty="0" smtClean="0"/>
              <a:t>The </a:t>
            </a:r>
            <a:r>
              <a:rPr lang="en-US" sz="2000" b="1" dirty="0"/>
              <a:t>first degree </a:t>
            </a:r>
            <a:r>
              <a:rPr lang="en-US" sz="2000" dirty="0"/>
              <a:t>- elongation distortions - represents the easiest degree of injury that occurs due to a sudden movement, where distension of the ligament apparatus of the capsule occurs. There is a sharp pain, support and movements are uncertain, there is more or less swelling around the joint</a:t>
            </a:r>
            <a:r>
              <a:rPr lang="en-US" sz="2000" dirty="0" smtClean="0"/>
              <a:t>.</a:t>
            </a:r>
          </a:p>
          <a:p>
            <a:r>
              <a:rPr lang="en-US" sz="2000" b="1" dirty="0" smtClean="0"/>
              <a:t>The </a:t>
            </a:r>
            <a:r>
              <a:rPr lang="en-US" sz="2000" b="1" dirty="0"/>
              <a:t>second degree </a:t>
            </a:r>
            <a:r>
              <a:rPr lang="en-US" sz="2000" dirty="0"/>
              <a:t>- </a:t>
            </a:r>
            <a:r>
              <a:rPr lang="en-US" sz="2000" dirty="0" err="1"/>
              <a:t>lacerational</a:t>
            </a:r>
            <a:r>
              <a:rPr lang="en-US" sz="2000" dirty="0"/>
              <a:t> distortions - significantly stronger trauma leads to partial rupture of the ligaments of the capsule, as well as injury to the neurovascular elements. At the moment of trauma, one gets the impression that something has broken in the joint. Sharp pain prevents support. The joint is deformed, and the hematoma grows rapidly</a:t>
            </a:r>
            <a:r>
              <a:rPr lang="en-US" sz="2000" dirty="0" smtClean="0"/>
              <a:t>.</a:t>
            </a:r>
          </a:p>
          <a:p>
            <a:r>
              <a:rPr lang="en-US" sz="2000" b="1" dirty="0" smtClean="0"/>
              <a:t>The </a:t>
            </a:r>
            <a:r>
              <a:rPr lang="en-US" sz="2000" b="1" dirty="0"/>
              <a:t>third degree </a:t>
            </a:r>
            <a:r>
              <a:rPr lang="en-US" sz="2000" dirty="0"/>
              <a:t>- rupturing distortions - is the most severe degree of distortion, where there is a complete rupture of the ligaments with larger lesions of the capsule and neurovascular elements, and damage to the bony attachments of tendons or ligaments. All active movements are disabled, and passive movements are possible beyond physiological limits. Joint deformity with rapidly increasing swelling and hemorrhage.</a:t>
            </a:r>
            <a:endParaRPr lang="en-US" sz="2000" dirty="0" smtClean="0"/>
          </a:p>
        </p:txBody>
      </p:sp>
    </p:spTree>
    <p:extLst>
      <p:ext uri="{BB962C8B-B14F-4D97-AF65-F5344CB8AC3E}">
        <p14:creationId xmlns:p14="http://schemas.microsoft.com/office/powerpoint/2010/main" val="221354585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85851"/>
          </a:xfrm>
        </p:spPr>
        <p:txBody>
          <a:bodyPr>
            <a:normAutofit/>
          </a:bodyPr>
          <a:lstStyle/>
          <a:p>
            <a:pPr algn="ctr"/>
            <a:r>
              <a:rPr lang="en-US" sz="3200" b="1" dirty="0"/>
              <a:t>Sports injuries - joint injuries</a:t>
            </a:r>
            <a:endParaRPr lang="en-US" sz="3200" b="1" dirty="0"/>
          </a:p>
        </p:txBody>
      </p:sp>
      <p:sp>
        <p:nvSpPr>
          <p:cNvPr id="3" name="Content Placeholder 2"/>
          <p:cNvSpPr>
            <a:spLocks noGrp="1"/>
          </p:cNvSpPr>
          <p:nvPr>
            <p:ph idx="1"/>
          </p:nvPr>
        </p:nvSpPr>
        <p:spPr>
          <a:xfrm>
            <a:off x="838200" y="1106424"/>
            <a:ext cx="10515600" cy="5687568"/>
          </a:xfrm>
        </p:spPr>
        <p:txBody>
          <a:bodyPr>
            <a:normAutofit/>
          </a:bodyPr>
          <a:lstStyle/>
          <a:p>
            <a:r>
              <a:rPr lang="en-US" sz="2000" b="1" dirty="0"/>
              <a:t>Dislocation of the joint (</a:t>
            </a:r>
            <a:r>
              <a:rPr lang="en-US" sz="2000" b="1" dirty="0" err="1"/>
              <a:t>luxatio</a:t>
            </a:r>
            <a:r>
              <a:rPr lang="en-US" sz="2000" b="1" dirty="0"/>
              <a:t>) </a:t>
            </a:r>
            <a:r>
              <a:rPr lang="en-US" sz="2000" dirty="0"/>
              <a:t>- the appearance of deformity of the joint immediately after the injury is evidence that a dislocation has occurred</a:t>
            </a:r>
            <a:r>
              <a:rPr lang="en-US" sz="2000" dirty="0" smtClean="0"/>
              <a:t>.</a:t>
            </a:r>
          </a:p>
          <a:p>
            <a:r>
              <a:rPr lang="en-US" sz="2000" dirty="0" smtClean="0"/>
              <a:t>The </a:t>
            </a:r>
            <a:r>
              <a:rPr lang="en-US" sz="2000" dirty="0"/>
              <a:t>pain is very strong at rest and unbearable when moving</a:t>
            </a:r>
            <a:r>
              <a:rPr lang="en-US" sz="2000" dirty="0" smtClean="0"/>
              <a:t>.</a:t>
            </a:r>
          </a:p>
          <a:p>
            <a:r>
              <a:rPr lang="en-US" sz="2000" dirty="0" smtClean="0"/>
              <a:t>Accompanying </a:t>
            </a:r>
            <a:r>
              <a:rPr lang="en-US" sz="2000" dirty="0"/>
              <a:t>phenomena are tearing of ligaments and tearing of the joint capsule</a:t>
            </a:r>
            <a:r>
              <a:rPr lang="en-US" sz="2000" dirty="0" smtClean="0"/>
              <a:t>.</a:t>
            </a:r>
          </a:p>
          <a:p>
            <a:r>
              <a:rPr lang="en-US" sz="2000" dirty="0" smtClean="0"/>
              <a:t>Both </a:t>
            </a:r>
            <a:r>
              <a:rPr lang="en-US" sz="2000" dirty="0"/>
              <a:t>passive and active moves are completely disabled</a:t>
            </a:r>
            <a:r>
              <a:rPr lang="en-US" sz="2000" dirty="0" smtClean="0"/>
              <a:t>.</a:t>
            </a:r>
          </a:p>
          <a:p>
            <a:r>
              <a:rPr lang="en-US" sz="2000" dirty="0" smtClean="0"/>
              <a:t>The </a:t>
            </a:r>
            <a:r>
              <a:rPr lang="en-US" sz="2000" dirty="0"/>
              <a:t>first aid, if possible, is the immediate reposition of the joint. Subsequent repositioning is very difficult due to muscle spasm</a:t>
            </a:r>
            <a:r>
              <a:rPr lang="en-US" sz="2000" dirty="0" smtClean="0"/>
              <a:t>.</a:t>
            </a:r>
          </a:p>
          <a:p>
            <a:r>
              <a:rPr lang="en-US" sz="2000" dirty="0" smtClean="0"/>
              <a:t>The </a:t>
            </a:r>
            <a:r>
              <a:rPr lang="en-US" sz="2000" dirty="0"/>
              <a:t>most common luxation is in the joints of the fingers of the hand</a:t>
            </a:r>
            <a:r>
              <a:rPr lang="en-US" sz="2000" dirty="0" smtClean="0"/>
              <a:t>.</a:t>
            </a:r>
          </a:p>
          <a:p>
            <a:r>
              <a:rPr lang="en-US" sz="2000" dirty="0" smtClean="0"/>
              <a:t>Repositioning </a:t>
            </a:r>
            <a:r>
              <a:rPr lang="en-US" sz="2000" dirty="0"/>
              <a:t>in these small joints is relatively easy</a:t>
            </a:r>
            <a:r>
              <a:rPr lang="en-US" sz="2000" dirty="0" smtClean="0"/>
              <a:t>.</a:t>
            </a:r>
          </a:p>
          <a:p>
            <a:r>
              <a:rPr lang="en-US" sz="2000" dirty="0" smtClean="0"/>
              <a:t>It </a:t>
            </a:r>
            <a:r>
              <a:rPr lang="en-US" sz="2000" dirty="0"/>
              <a:t>is performed by pulling the distal bone of the joint while grasping the joint itself with the fingers of the other hand</a:t>
            </a:r>
            <a:r>
              <a:rPr lang="en-US" sz="2000" dirty="0" smtClean="0"/>
              <a:t>.</a:t>
            </a:r>
          </a:p>
          <a:p>
            <a:r>
              <a:rPr lang="en-US" sz="2000" dirty="0" smtClean="0"/>
              <a:t>This </a:t>
            </a:r>
            <a:r>
              <a:rPr lang="en-US" sz="2000" dirty="0"/>
              <a:t>facilitates the return of the proximal part to the bed</a:t>
            </a:r>
            <a:r>
              <a:rPr lang="en-US" sz="2000" dirty="0" smtClean="0"/>
              <a:t>.</a:t>
            </a:r>
          </a:p>
          <a:p>
            <a:r>
              <a:rPr lang="en-US" sz="2000" dirty="0" smtClean="0"/>
              <a:t>You </a:t>
            </a:r>
            <a:r>
              <a:rPr lang="en-US" sz="2000" dirty="0"/>
              <a:t>can clearly feel and hear the joint snapping into the socket</a:t>
            </a:r>
            <a:r>
              <a:rPr lang="en-US" sz="2000" dirty="0" smtClean="0"/>
              <a:t>.</a:t>
            </a:r>
          </a:p>
          <a:p>
            <a:r>
              <a:rPr lang="en-US" sz="2000" dirty="0" smtClean="0"/>
              <a:t>The </a:t>
            </a:r>
            <a:r>
              <a:rPr lang="en-US" sz="2000" dirty="0"/>
              <a:t>joint is then immobilized and ice is placed over it</a:t>
            </a:r>
            <a:r>
              <a:rPr lang="en-US" sz="2000" dirty="0" smtClean="0"/>
              <a:t>.</a:t>
            </a:r>
          </a:p>
          <a:p>
            <a:r>
              <a:rPr lang="en-US" sz="2000" dirty="0" smtClean="0"/>
              <a:t>Further </a:t>
            </a:r>
            <a:r>
              <a:rPr lang="en-US" sz="2000" dirty="0"/>
              <a:t>therapy is carried out as for sprains.</a:t>
            </a:r>
            <a:endParaRPr lang="en-US" sz="1600" dirty="0" smtClean="0"/>
          </a:p>
        </p:txBody>
      </p:sp>
    </p:spTree>
    <p:extLst>
      <p:ext uri="{BB962C8B-B14F-4D97-AF65-F5344CB8AC3E}">
        <p14:creationId xmlns:p14="http://schemas.microsoft.com/office/powerpoint/2010/main" val="27775146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85851"/>
          </a:xfrm>
        </p:spPr>
        <p:txBody>
          <a:bodyPr>
            <a:normAutofit/>
          </a:bodyPr>
          <a:lstStyle/>
          <a:p>
            <a:pPr algn="ctr"/>
            <a:r>
              <a:rPr lang="en-US" sz="3200" b="1" dirty="0"/>
              <a:t>Sports injuries</a:t>
            </a:r>
            <a:endParaRPr lang="en-US" sz="3200" b="1" dirty="0"/>
          </a:p>
        </p:txBody>
      </p:sp>
      <p:sp>
        <p:nvSpPr>
          <p:cNvPr id="3" name="Content Placeholder 2"/>
          <p:cNvSpPr>
            <a:spLocks noGrp="1"/>
          </p:cNvSpPr>
          <p:nvPr>
            <p:ph idx="1"/>
          </p:nvPr>
        </p:nvSpPr>
        <p:spPr>
          <a:xfrm>
            <a:off x="838200" y="1106424"/>
            <a:ext cx="10515600" cy="5687568"/>
          </a:xfrm>
        </p:spPr>
        <p:txBody>
          <a:bodyPr>
            <a:normAutofit lnSpcReduction="10000"/>
          </a:bodyPr>
          <a:lstStyle/>
          <a:p>
            <a:r>
              <a:rPr lang="en-US" sz="2000" b="1" dirty="0"/>
              <a:t>Sports injuries are macroscopic or microscopic tissue injuries that occurred during competition, training, exercises or recreational activities</a:t>
            </a:r>
            <a:r>
              <a:rPr lang="ru-RU" sz="2000" dirty="0" smtClean="0"/>
              <a:t>.</a:t>
            </a:r>
            <a:endParaRPr lang="ru-RU" sz="2000" dirty="0" smtClean="0"/>
          </a:p>
          <a:p>
            <a:endParaRPr lang="ru-RU" sz="2000" dirty="0" smtClean="0"/>
          </a:p>
          <a:p>
            <a:pPr marL="0" indent="0">
              <a:buNone/>
            </a:pPr>
            <a:r>
              <a:rPr lang="en-US" sz="2000" dirty="0"/>
              <a:t>According to the mechanism of occurrence, sports injuries can be </a:t>
            </a:r>
            <a:r>
              <a:rPr lang="ru-RU" sz="2000" dirty="0" smtClean="0"/>
              <a:t>:</a:t>
            </a:r>
            <a:endParaRPr lang="ru-RU" sz="2000" dirty="0" smtClean="0"/>
          </a:p>
          <a:p>
            <a:r>
              <a:rPr lang="en-US" sz="2000" b="1" dirty="0"/>
              <a:t>Contact </a:t>
            </a:r>
            <a:r>
              <a:rPr lang="en-US" sz="2000" dirty="0"/>
              <a:t>(collision, impact, fall)</a:t>
            </a:r>
            <a:endParaRPr lang="ru-RU" sz="2000" dirty="0" smtClean="0"/>
          </a:p>
          <a:p>
            <a:r>
              <a:rPr lang="en-US" sz="2000" b="1" dirty="0"/>
              <a:t>Non-contact </a:t>
            </a:r>
            <a:r>
              <a:rPr lang="en-US" sz="2000" dirty="0"/>
              <a:t>(force relations, overexertion, bad training, previous injuries)</a:t>
            </a:r>
            <a:endParaRPr lang="ru-RU" sz="2000" dirty="0" smtClean="0"/>
          </a:p>
          <a:p>
            <a:pPr marL="0" indent="0">
              <a:buNone/>
            </a:pPr>
            <a:endParaRPr lang="ru-RU" sz="2000" dirty="0" smtClean="0"/>
          </a:p>
          <a:p>
            <a:pPr marL="0" indent="0">
              <a:buNone/>
            </a:pPr>
            <a:r>
              <a:rPr lang="en-US" sz="2000" dirty="0"/>
              <a:t>According to the course and occurrence of sports injuries, they can be</a:t>
            </a:r>
            <a:r>
              <a:rPr lang="en-US" sz="2000" dirty="0" smtClean="0"/>
              <a:t>:</a:t>
            </a:r>
            <a:endParaRPr lang="sr-Cyrl-RS" sz="2000" dirty="0" smtClean="0"/>
          </a:p>
          <a:p>
            <a:r>
              <a:rPr lang="en-US" sz="2000" b="1" dirty="0" smtClean="0"/>
              <a:t>Chronic</a:t>
            </a:r>
            <a:r>
              <a:rPr lang="en-US" sz="2000" dirty="0" smtClean="0"/>
              <a:t> </a:t>
            </a:r>
            <a:r>
              <a:rPr lang="en-US" sz="2000" dirty="0"/>
              <a:t>(caused by continuous stress over a long period of time: tennis elbow, runner's shins, jumper's knee</a:t>
            </a:r>
            <a:r>
              <a:rPr lang="en-US" sz="2000" dirty="0" smtClean="0"/>
              <a:t>)</a:t>
            </a:r>
            <a:endParaRPr lang="sr-Cyrl-RS" sz="2000" dirty="0" smtClean="0"/>
          </a:p>
          <a:p>
            <a:r>
              <a:rPr lang="en-US" sz="2000" b="1" dirty="0" smtClean="0"/>
              <a:t>Acute</a:t>
            </a:r>
            <a:r>
              <a:rPr lang="en-US" sz="2000" dirty="0" smtClean="0"/>
              <a:t> </a:t>
            </a:r>
            <a:r>
              <a:rPr lang="en-US" sz="2000" dirty="0"/>
              <a:t>(caused by sudden impact of force: fractures, sprains, concussion)</a:t>
            </a:r>
            <a:endParaRPr lang="ru-RU" sz="2000" dirty="0" smtClean="0"/>
          </a:p>
          <a:p>
            <a:pPr marL="0" indent="0">
              <a:buNone/>
            </a:pPr>
            <a:endParaRPr lang="ru-RU" sz="2000" dirty="0" smtClean="0"/>
          </a:p>
          <a:p>
            <a:pPr marL="0" indent="0">
              <a:buNone/>
            </a:pPr>
            <a:r>
              <a:rPr lang="en-US" sz="2000" dirty="0"/>
              <a:t>According to tissue damage, sports injuries can be</a:t>
            </a:r>
            <a:r>
              <a:rPr lang="en-US" sz="2000" dirty="0" smtClean="0"/>
              <a:t>:</a:t>
            </a:r>
            <a:endParaRPr lang="sr-Cyrl-RS" sz="2000" dirty="0" smtClean="0"/>
          </a:p>
          <a:p>
            <a:pPr marL="0" indent="0">
              <a:buNone/>
            </a:pPr>
            <a:r>
              <a:rPr lang="en-US" sz="2000" b="1" dirty="0" smtClean="0"/>
              <a:t>Soft </a:t>
            </a:r>
            <a:r>
              <a:rPr lang="en-US" sz="2000" b="1" dirty="0"/>
              <a:t>tissue </a:t>
            </a:r>
            <a:r>
              <a:rPr lang="en-US" sz="2000" dirty="0"/>
              <a:t>(skin, muscles, ligaments, tendons, cartilage</a:t>
            </a:r>
            <a:r>
              <a:rPr lang="en-US" sz="2000" dirty="0" smtClean="0"/>
              <a:t>)</a:t>
            </a:r>
            <a:endParaRPr lang="sr-Cyrl-RS" sz="2000" dirty="0" smtClean="0"/>
          </a:p>
          <a:p>
            <a:pPr marL="0" indent="0">
              <a:buNone/>
            </a:pPr>
            <a:r>
              <a:rPr lang="en-US" sz="2000" b="1" dirty="0" smtClean="0"/>
              <a:t>Bones</a:t>
            </a:r>
            <a:r>
              <a:rPr lang="en-US" sz="2000" dirty="0" smtClean="0"/>
              <a:t> </a:t>
            </a:r>
            <a:r>
              <a:rPr lang="en-US" sz="2000" dirty="0"/>
              <a:t>(closed and open)</a:t>
            </a:r>
            <a:endParaRPr lang="en-US" sz="2000" dirty="0" smtClean="0"/>
          </a:p>
          <a:p>
            <a:endParaRPr lang="ru-RU" sz="2000" dirty="0" smtClean="0"/>
          </a:p>
        </p:txBody>
      </p:sp>
    </p:spTree>
    <p:extLst>
      <p:ext uri="{BB962C8B-B14F-4D97-AF65-F5344CB8AC3E}">
        <p14:creationId xmlns:p14="http://schemas.microsoft.com/office/powerpoint/2010/main" val="236475749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85851"/>
          </a:xfrm>
        </p:spPr>
        <p:txBody>
          <a:bodyPr>
            <a:normAutofit/>
          </a:bodyPr>
          <a:lstStyle/>
          <a:p>
            <a:pPr algn="ctr"/>
            <a:r>
              <a:rPr lang="en-US" sz="3200" b="1" dirty="0"/>
              <a:t>Sports injuries - joint injuries</a:t>
            </a:r>
            <a:endParaRPr lang="en-US" sz="3200" b="1" dirty="0"/>
          </a:p>
        </p:txBody>
      </p:sp>
      <p:sp>
        <p:nvSpPr>
          <p:cNvPr id="3" name="Content Placeholder 2"/>
          <p:cNvSpPr>
            <a:spLocks noGrp="1"/>
          </p:cNvSpPr>
          <p:nvPr>
            <p:ph idx="1"/>
          </p:nvPr>
        </p:nvSpPr>
        <p:spPr>
          <a:xfrm>
            <a:off x="838200" y="1106424"/>
            <a:ext cx="10515600" cy="5687568"/>
          </a:xfrm>
        </p:spPr>
        <p:txBody>
          <a:bodyPr>
            <a:normAutofit/>
          </a:bodyPr>
          <a:lstStyle/>
          <a:p>
            <a:pPr>
              <a:spcAft>
                <a:spcPts val="600"/>
              </a:spcAft>
            </a:pPr>
            <a:r>
              <a:rPr lang="en-US" sz="1800" dirty="0"/>
              <a:t>Dislocation of articular surfaces is more difficult than distortion. </a:t>
            </a:r>
            <a:endParaRPr lang="en-US" sz="1800" dirty="0" smtClean="0"/>
          </a:p>
          <a:p>
            <a:pPr>
              <a:spcAft>
                <a:spcPts val="600"/>
              </a:spcAft>
            </a:pPr>
            <a:r>
              <a:rPr lang="en-US" sz="1800" dirty="0" err="1" smtClean="0"/>
              <a:t>Luxations</a:t>
            </a:r>
            <a:r>
              <a:rPr lang="en-US" sz="1800" dirty="0" smtClean="0"/>
              <a:t> </a:t>
            </a:r>
            <a:r>
              <a:rPr lang="en-US" sz="1800" dirty="0"/>
              <a:t>are a set of injuries to one joint, in which there is a rupture of the capsule, rupture of ligaments, injury to tendons and dislocation of joint surfaces</a:t>
            </a:r>
            <a:r>
              <a:rPr lang="en-US" sz="1800" dirty="0" smtClean="0"/>
              <a:t>.</a:t>
            </a:r>
          </a:p>
          <a:p>
            <a:pPr>
              <a:spcAft>
                <a:spcPts val="600"/>
              </a:spcAft>
            </a:pPr>
            <a:r>
              <a:rPr lang="en-US" sz="1800" dirty="0" smtClean="0"/>
              <a:t>If </a:t>
            </a:r>
            <a:r>
              <a:rPr lang="en-US" sz="1800" dirty="0"/>
              <a:t>the dislocation is partial (incomplete), it is a subluxation, and if the joint ends have completely lost contact, then it is a complete luxation</a:t>
            </a:r>
            <a:r>
              <a:rPr lang="en-US" sz="1800" dirty="0" smtClean="0"/>
              <a:t>.</a:t>
            </a:r>
          </a:p>
          <a:p>
            <a:pPr>
              <a:spcAft>
                <a:spcPts val="600"/>
              </a:spcAft>
            </a:pPr>
            <a:r>
              <a:rPr lang="en-US" sz="1800" dirty="0" smtClean="0"/>
              <a:t>With </a:t>
            </a:r>
            <a:r>
              <a:rPr lang="en-US" sz="1800" dirty="0"/>
              <a:t>regard to the time of occurrence of the luxation, we have acute, fresh </a:t>
            </a:r>
            <a:r>
              <a:rPr lang="en-US" sz="1800" dirty="0" err="1"/>
              <a:t>luxations</a:t>
            </a:r>
            <a:r>
              <a:rPr lang="en-US" sz="1800" dirty="0"/>
              <a:t> (</a:t>
            </a:r>
            <a:r>
              <a:rPr lang="en-US" sz="1800" dirty="0" err="1"/>
              <a:t>luxatio</a:t>
            </a:r>
            <a:r>
              <a:rPr lang="en-US" sz="1800" dirty="0"/>
              <a:t> </a:t>
            </a:r>
            <a:r>
              <a:rPr lang="en-US" sz="1800" dirty="0" err="1"/>
              <a:t>recens</a:t>
            </a:r>
            <a:r>
              <a:rPr lang="en-US" sz="1800" dirty="0"/>
              <a:t>) and neglected, untreated (</a:t>
            </a:r>
            <a:r>
              <a:rPr lang="en-US" sz="1800" dirty="0" err="1"/>
              <a:t>luxatio</a:t>
            </a:r>
            <a:r>
              <a:rPr lang="en-US" sz="1800" dirty="0"/>
              <a:t> </a:t>
            </a:r>
            <a:r>
              <a:rPr lang="en-US" sz="1800" dirty="0" err="1"/>
              <a:t>inveterat</a:t>
            </a:r>
            <a:r>
              <a:rPr lang="en-US" sz="1800" dirty="0" smtClean="0"/>
              <a:t>).</a:t>
            </a:r>
          </a:p>
          <a:p>
            <a:pPr>
              <a:spcAft>
                <a:spcPts val="600"/>
              </a:spcAft>
            </a:pPr>
            <a:r>
              <a:rPr lang="en-US" sz="1800" dirty="0" smtClean="0"/>
              <a:t>With </a:t>
            </a:r>
            <a:r>
              <a:rPr lang="en-US" sz="1800" dirty="0"/>
              <a:t>each luxation, there is a rupture of the capsule, injury to ligaments and muscle tendons. The articular cartilage itself remains unharmed, except in severe cases when the articular cartilage ruptures</a:t>
            </a:r>
            <a:r>
              <a:rPr lang="en-US" sz="1800" dirty="0" smtClean="0"/>
              <a:t>.</a:t>
            </a:r>
          </a:p>
          <a:p>
            <a:pPr>
              <a:spcAft>
                <a:spcPts val="600"/>
              </a:spcAft>
            </a:pPr>
            <a:r>
              <a:rPr lang="en-US" sz="1800" dirty="0" smtClean="0"/>
              <a:t>When </a:t>
            </a:r>
            <a:r>
              <a:rPr lang="en-US" sz="1800" dirty="0"/>
              <a:t>luxation occurs, the effect of direct or indirect force plays an important role</a:t>
            </a:r>
            <a:r>
              <a:rPr lang="en-US" sz="1800" dirty="0" smtClean="0"/>
              <a:t>.</a:t>
            </a:r>
          </a:p>
          <a:p>
            <a:pPr>
              <a:spcAft>
                <a:spcPts val="600"/>
              </a:spcAft>
            </a:pPr>
            <a:r>
              <a:rPr lang="en-US" sz="1800" dirty="0" smtClean="0"/>
              <a:t>Under </a:t>
            </a:r>
            <a:r>
              <a:rPr lang="en-US" sz="1800" dirty="0"/>
              <a:t>the influence of direct force, there may be violent tearing of the capsule, ligaments, tendons and dislocation of the joint</a:t>
            </a:r>
            <a:r>
              <a:rPr lang="en-US" sz="1800" dirty="0" smtClean="0"/>
              <a:t>.</a:t>
            </a:r>
          </a:p>
          <a:p>
            <a:pPr>
              <a:spcAft>
                <a:spcPts val="600"/>
              </a:spcAft>
            </a:pPr>
            <a:r>
              <a:rPr lang="en-US" sz="1800" dirty="0" smtClean="0"/>
              <a:t>Mechanisms </a:t>
            </a:r>
            <a:r>
              <a:rPr lang="en-US" sz="1800" dirty="0"/>
              <a:t>of indirect force are much more common, in which the joint is brought into a non-physiological position and causes lesions on the capsule and other components of the joint</a:t>
            </a:r>
            <a:r>
              <a:rPr lang="en-US" sz="1800" dirty="0" smtClean="0"/>
              <a:t>.</a:t>
            </a:r>
          </a:p>
          <a:p>
            <a:pPr>
              <a:spcAft>
                <a:spcPts val="600"/>
              </a:spcAft>
            </a:pPr>
            <a:r>
              <a:rPr lang="en-US" sz="1800" dirty="0" smtClean="0"/>
              <a:t>Active </a:t>
            </a:r>
            <a:r>
              <a:rPr lang="en-US" sz="1800" dirty="0"/>
              <a:t>movements cannot be performed, they are painful and limited, pain at rest is reduced.</a:t>
            </a:r>
            <a:endParaRPr lang="en-US" sz="1800" dirty="0" smtClean="0"/>
          </a:p>
        </p:txBody>
      </p:sp>
    </p:spTree>
    <p:extLst>
      <p:ext uri="{BB962C8B-B14F-4D97-AF65-F5344CB8AC3E}">
        <p14:creationId xmlns:p14="http://schemas.microsoft.com/office/powerpoint/2010/main" val="8591271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85851"/>
          </a:xfrm>
        </p:spPr>
        <p:txBody>
          <a:bodyPr>
            <a:normAutofit/>
          </a:bodyPr>
          <a:lstStyle/>
          <a:p>
            <a:pPr algn="ctr"/>
            <a:r>
              <a:rPr lang="en-US" sz="3200" b="1" dirty="0"/>
              <a:t>Sports injuries - joint injuries</a:t>
            </a:r>
            <a:endParaRPr lang="en-US" sz="3200" b="1" dirty="0"/>
          </a:p>
        </p:txBody>
      </p:sp>
      <p:grpSp>
        <p:nvGrpSpPr>
          <p:cNvPr id="12" name="Group 11"/>
          <p:cNvGrpSpPr/>
          <p:nvPr/>
        </p:nvGrpSpPr>
        <p:grpSpPr>
          <a:xfrm>
            <a:off x="1372602" y="1139571"/>
            <a:ext cx="9446797" cy="5183600"/>
            <a:chOff x="634746" y="1139571"/>
            <a:chExt cx="9446797" cy="5183600"/>
          </a:xfrm>
        </p:grpSpPr>
        <p:pic>
          <p:nvPicPr>
            <p:cNvPr id="5" name="Picture 4"/>
            <p:cNvPicPr>
              <a:picLocks noChangeAspect="1"/>
            </p:cNvPicPr>
            <p:nvPr/>
          </p:nvPicPr>
          <p:blipFill>
            <a:blip r:embed="rId2"/>
            <a:stretch>
              <a:fillRect/>
            </a:stretch>
          </p:blipFill>
          <p:spPr>
            <a:xfrm>
              <a:off x="634746" y="1139571"/>
              <a:ext cx="2400300" cy="2000250"/>
            </a:xfrm>
            <a:prstGeom prst="rect">
              <a:avLst/>
            </a:prstGeom>
          </p:spPr>
        </p:pic>
        <p:pic>
          <p:nvPicPr>
            <p:cNvPr id="6" name="Picture 5"/>
            <p:cNvPicPr>
              <a:picLocks noChangeAspect="1"/>
            </p:cNvPicPr>
            <p:nvPr/>
          </p:nvPicPr>
          <p:blipFill>
            <a:blip r:embed="rId3"/>
            <a:stretch>
              <a:fillRect/>
            </a:stretch>
          </p:blipFill>
          <p:spPr>
            <a:xfrm>
              <a:off x="3238500" y="1139571"/>
              <a:ext cx="3226210" cy="2000250"/>
            </a:xfrm>
            <a:prstGeom prst="rect">
              <a:avLst/>
            </a:prstGeom>
          </p:spPr>
        </p:pic>
        <p:pic>
          <p:nvPicPr>
            <p:cNvPr id="7" name="Picture 6"/>
            <p:cNvPicPr>
              <a:picLocks noChangeAspect="1"/>
            </p:cNvPicPr>
            <p:nvPr/>
          </p:nvPicPr>
          <p:blipFill>
            <a:blip r:embed="rId4"/>
            <a:stretch>
              <a:fillRect/>
            </a:stretch>
          </p:blipFill>
          <p:spPr>
            <a:xfrm>
              <a:off x="6668164" y="1149096"/>
              <a:ext cx="1371600" cy="1990725"/>
            </a:xfrm>
            <a:prstGeom prst="rect">
              <a:avLst/>
            </a:prstGeom>
          </p:spPr>
        </p:pic>
        <p:pic>
          <p:nvPicPr>
            <p:cNvPr id="8" name="Picture 7"/>
            <p:cNvPicPr>
              <a:picLocks noChangeAspect="1"/>
            </p:cNvPicPr>
            <p:nvPr/>
          </p:nvPicPr>
          <p:blipFill>
            <a:blip r:embed="rId5"/>
            <a:stretch>
              <a:fillRect/>
            </a:stretch>
          </p:blipFill>
          <p:spPr>
            <a:xfrm>
              <a:off x="8243218" y="1149096"/>
              <a:ext cx="1838325" cy="2000250"/>
            </a:xfrm>
            <a:prstGeom prst="rect">
              <a:avLst/>
            </a:prstGeom>
          </p:spPr>
        </p:pic>
        <p:grpSp>
          <p:nvGrpSpPr>
            <p:cNvPr id="11" name="Group 10"/>
            <p:cNvGrpSpPr/>
            <p:nvPr/>
          </p:nvGrpSpPr>
          <p:grpSpPr>
            <a:xfrm>
              <a:off x="890778" y="3365374"/>
              <a:ext cx="8875014" cy="2957797"/>
              <a:chOff x="634746" y="3365374"/>
              <a:chExt cx="8875014" cy="2957797"/>
            </a:xfrm>
          </p:grpSpPr>
          <p:pic>
            <p:nvPicPr>
              <p:cNvPr id="10242" name="Picture 2" descr="Дислокација зглоба колена / Дислокација | Корисне информације и савети за  бригу о себи. Здравље, исхрана и друго."/>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34746" y="3365374"/>
                <a:ext cx="3141726" cy="209239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p:cNvPicPr>
                <a:picLocks noChangeAspect="1"/>
              </p:cNvPicPr>
              <p:nvPr/>
            </p:nvPicPr>
            <p:blipFill>
              <a:blip r:embed="rId7"/>
              <a:stretch>
                <a:fillRect/>
              </a:stretch>
            </p:blipFill>
            <p:spPr>
              <a:xfrm>
                <a:off x="4006792" y="3365374"/>
                <a:ext cx="1842700" cy="2947226"/>
              </a:xfrm>
              <a:prstGeom prst="rect">
                <a:avLst/>
              </a:prstGeom>
            </p:spPr>
          </p:pic>
          <p:pic>
            <p:nvPicPr>
              <p:cNvPr id="10" name="Picture 9"/>
              <p:cNvPicPr>
                <a:picLocks noChangeAspect="1"/>
              </p:cNvPicPr>
              <p:nvPr/>
            </p:nvPicPr>
            <p:blipFill>
              <a:blip r:embed="rId8"/>
              <a:stretch>
                <a:fillRect/>
              </a:stretch>
            </p:blipFill>
            <p:spPr>
              <a:xfrm>
                <a:off x="6079812" y="3367409"/>
                <a:ext cx="3429948" cy="2955762"/>
              </a:xfrm>
              <a:prstGeom prst="rect">
                <a:avLst/>
              </a:prstGeom>
            </p:spPr>
          </p:pic>
        </p:grpSp>
      </p:grpSp>
    </p:spTree>
    <p:extLst>
      <p:ext uri="{BB962C8B-B14F-4D97-AF65-F5344CB8AC3E}">
        <p14:creationId xmlns:p14="http://schemas.microsoft.com/office/powerpoint/2010/main" val="118922697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85851"/>
          </a:xfrm>
        </p:spPr>
        <p:txBody>
          <a:bodyPr>
            <a:normAutofit/>
          </a:bodyPr>
          <a:lstStyle/>
          <a:p>
            <a:pPr algn="ctr"/>
            <a:r>
              <a:rPr lang="en-US" sz="3200" b="1" dirty="0"/>
              <a:t>Sports injuries - wounds</a:t>
            </a:r>
            <a:endParaRPr lang="en-US" sz="3200" b="1" dirty="0"/>
          </a:p>
        </p:txBody>
      </p:sp>
      <p:sp>
        <p:nvSpPr>
          <p:cNvPr id="3" name="Content Placeholder 2"/>
          <p:cNvSpPr>
            <a:spLocks noGrp="1"/>
          </p:cNvSpPr>
          <p:nvPr>
            <p:ph idx="1"/>
          </p:nvPr>
        </p:nvSpPr>
        <p:spPr>
          <a:xfrm>
            <a:off x="838200" y="1106424"/>
            <a:ext cx="10515600" cy="5687568"/>
          </a:xfrm>
        </p:spPr>
        <p:txBody>
          <a:bodyPr>
            <a:normAutofit/>
          </a:bodyPr>
          <a:lstStyle/>
          <a:p>
            <a:pPr marL="0" indent="0">
              <a:buNone/>
            </a:pPr>
            <a:r>
              <a:rPr lang="en-US" sz="2400" dirty="0"/>
              <a:t>A wound represents a break in the continuity of the skin and sometimes the tissue underneath it, caused by the action of mechanical force</a:t>
            </a:r>
            <a:r>
              <a:rPr lang="en-US" sz="2400" dirty="0" smtClean="0"/>
              <a:t>.</a:t>
            </a:r>
          </a:p>
          <a:p>
            <a:pPr marL="0" indent="0">
              <a:buNone/>
            </a:pPr>
            <a:r>
              <a:rPr lang="en-US" sz="2400" dirty="0" smtClean="0"/>
              <a:t>Types </a:t>
            </a:r>
            <a:r>
              <a:rPr lang="en-US" sz="2400" dirty="0"/>
              <a:t>of wounds</a:t>
            </a:r>
            <a:r>
              <a:rPr lang="en-US" sz="2400" dirty="0" smtClean="0"/>
              <a:t>:</a:t>
            </a:r>
          </a:p>
          <a:p>
            <a:r>
              <a:rPr lang="en-US" sz="2400" dirty="0" smtClean="0"/>
              <a:t>cuts </a:t>
            </a:r>
            <a:r>
              <a:rPr lang="en-US" sz="2400" dirty="0"/>
              <a:t>(</a:t>
            </a:r>
            <a:r>
              <a:rPr lang="en-US" sz="2400" dirty="0" err="1"/>
              <a:t>vulnus</a:t>
            </a:r>
            <a:r>
              <a:rPr lang="en-US" sz="2400" dirty="0"/>
              <a:t> </a:t>
            </a:r>
            <a:r>
              <a:rPr lang="en-US" sz="2400" dirty="0" err="1"/>
              <a:t>scissium</a:t>
            </a:r>
            <a:r>
              <a:rPr lang="en-US" sz="2400" dirty="0" smtClean="0"/>
              <a:t>)</a:t>
            </a:r>
          </a:p>
          <a:p>
            <a:r>
              <a:rPr lang="en-US" sz="2400" dirty="0" smtClean="0"/>
              <a:t>lacerations </a:t>
            </a:r>
            <a:r>
              <a:rPr lang="en-US" sz="2400" dirty="0"/>
              <a:t>(</a:t>
            </a:r>
            <a:r>
              <a:rPr lang="en-US" sz="2400" dirty="0" err="1"/>
              <a:t>vulnus</a:t>
            </a:r>
            <a:r>
              <a:rPr lang="en-US" sz="2400" dirty="0"/>
              <a:t> </a:t>
            </a:r>
            <a:r>
              <a:rPr lang="en-US" sz="2400" dirty="0" err="1"/>
              <a:t>lacerum</a:t>
            </a:r>
            <a:r>
              <a:rPr lang="en-US" sz="2400" dirty="0" smtClean="0"/>
              <a:t>)</a:t>
            </a:r>
          </a:p>
          <a:p>
            <a:r>
              <a:rPr lang="en-US" sz="2400" dirty="0" smtClean="0"/>
              <a:t>bruises </a:t>
            </a:r>
            <a:r>
              <a:rPr lang="en-US" sz="2400" dirty="0"/>
              <a:t>(</a:t>
            </a:r>
            <a:r>
              <a:rPr lang="en-US" sz="2400" dirty="0" err="1"/>
              <a:t>vulnus</a:t>
            </a:r>
            <a:r>
              <a:rPr lang="en-US" sz="2400" dirty="0"/>
              <a:t> </a:t>
            </a:r>
            <a:r>
              <a:rPr lang="en-US" sz="2400" dirty="0" err="1"/>
              <a:t>contusum</a:t>
            </a:r>
            <a:r>
              <a:rPr lang="en-US" sz="2400" dirty="0" smtClean="0"/>
              <a:t>)</a:t>
            </a:r>
          </a:p>
          <a:p>
            <a:r>
              <a:rPr lang="en-US" sz="2400" dirty="0" err="1" smtClean="0"/>
              <a:t>vulnus</a:t>
            </a:r>
            <a:r>
              <a:rPr lang="en-US" sz="2400" dirty="0" smtClean="0"/>
              <a:t> punctum</a:t>
            </a:r>
          </a:p>
          <a:p>
            <a:r>
              <a:rPr lang="en-US" sz="2400" dirty="0" smtClean="0"/>
              <a:t>Excoriation</a:t>
            </a:r>
          </a:p>
          <a:p>
            <a:r>
              <a:rPr lang="en-US" sz="2400" dirty="0" smtClean="0"/>
              <a:t>Blisters</a:t>
            </a:r>
          </a:p>
          <a:p>
            <a:pPr marL="0" indent="0">
              <a:buNone/>
            </a:pPr>
            <a:r>
              <a:rPr lang="en-US" sz="2400" dirty="0" smtClean="0"/>
              <a:t>In </a:t>
            </a:r>
            <a:r>
              <a:rPr lang="en-US" sz="2400" dirty="0"/>
              <a:t>sports, wounds are caused by falls, collisions with objects and contact with an opponent. Therefore, the most vulnerable parts of the body are specially protected in some sports.</a:t>
            </a:r>
            <a:endParaRPr lang="sr-Cyrl-RS" sz="1600" dirty="0" smtClean="0"/>
          </a:p>
        </p:txBody>
      </p:sp>
    </p:spTree>
    <p:extLst>
      <p:ext uri="{BB962C8B-B14F-4D97-AF65-F5344CB8AC3E}">
        <p14:creationId xmlns:p14="http://schemas.microsoft.com/office/powerpoint/2010/main" val="54193165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85851"/>
          </a:xfrm>
        </p:spPr>
        <p:txBody>
          <a:bodyPr>
            <a:normAutofit/>
          </a:bodyPr>
          <a:lstStyle/>
          <a:p>
            <a:pPr algn="ctr"/>
            <a:r>
              <a:rPr lang="en-US" sz="3200" b="1" dirty="0"/>
              <a:t>Sports injuries - wounds</a:t>
            </a:r>
            <a:endParaRPr lang="en-US" sz="3200" b="1" dirty="0"/>
          </a:p>
        </p:txBody>
      </p:sp>
      <p:sp>
        <p:nvSpPr>
          <p:cNvPr id="3" name="Content Placeholder 2"/>
          <p:cNvSpPr>
            <a:spLocks noGrp="1"/>
          </p:cNvSpPr>
          <p:nvPr>
            <p:ph idx="1"/>
          </p:nvPr>
        </p:nvSpPr>
        <p:spPr>
          <a:xfrm>
            <a:off x="838200" y="1106424"/>
            <a:ext cx="10515600" cy="5687568"/>
          </a:xfrm>
        </p:spPr>
        <p:txBody>
          <a:bodyPr>
            <a:noAutofit/>
          </a:bodyPr>
          <a:lstStyle/>
          <a:p>
            <a:pPr marL="0" indent="0">
              <a:buNone/>
            </a:pPr>
            <a:r>
              <a:rPr lang="en-US" sz="2400" dirty="0"/>
              <a:t>First aid</a:t>
            </a:r>
            <a:r>
              <a:rPr lang="en-US" sz="2400" dirty="0" smtClean="0"/>
              <a:t>:</a:t>
            </a:r>
          </a:p>
          <a:p>
            <a:r>
              <a:rPr lang="en-US" sz="2400" dirty="0" smtClean="0"/>
              <a:t>rinse </a:t>
            </a:r>
            <a:r>
              <a:rPr lang="en-US" sz="2400" dirty="0"/>
              <a:t>the wound well with running </a:t>
            </a:r>
            <a:r>
              <a:rPr lang="en-US" sz="2400" dirty="0" smtClean="0"/>
              <a:t>water</a:t>
            </a:r>
          </a:p>
          <a:p>
            <a:r>
              <a:rPr lang="en-US" sz="2400" dirty="0" smtClean="0"/>
              <a:t>wash </a:t>
            </a:r>
            <a:r>
              <a:rPr lang="en-US" sz="2400" dirty="0"/>
              <a:t>the bottom of the wound with hydrogen </a:t>
            </a:r>
            <a:r>
              <a:rPr lang="en-US" sz="2400" dirty="0" smtClean="0"/>
              <a:t>solution</a:t>
            </a:r>
          </a:p>
          <a:p>
            <a:r>
              <a:rPr lang="en-US" sz="2400" dirty="0" smtClean="0"/>
              <a:t>alcohol </a:t>
            </a:r>
            <a:r>
              <a:rPr lang="en-US" sz="2400" dirty="0"/>
              <a:t>and iodine are not applied to open tissue, but are used to clean the skin around the wound to prevent </a:t>
            </a:r>
            <a:r>
              <a:rPr lang="en-US" sz="2400" dirty="0" smtClean="0"/>
              <a:t>infection</a:t>
            </a:r>
          </a:p>
          <a:p>
            <a:r>
              <a:rPr lang="en-US" sz="2400" dirty="0" smtClean="0"/>
              <a:t>place </a:t>
            </a:r>
            <a:r>
              <a:rPr lang="en-US" sz="2400" dirty="0"/>
              <a:t>sterile gauze or a clean tissue over the </a:t>
            </a:r>
            <a:r>
              <a:rPr lang="en-US" sz="2400" dirty="0" smtClean="0"/>
              <a:t>wound</a:t>
            </a:r>
          </a:p>
          <a:p>
            <a:r>
              <a:rPr lang="en-US" sz="2400" dirty="0" smtClean="0"/>
              <a:t>a </a:t>
            </a:r>
            <a:r>
              <a:rPr lang="en-US" sz="2400" dirty="0"/>
              <a:t>small wound is protected with a </a:t>
            </a:r>
            <a:r>
              <a:rPr lang="en-US" sz="2400" dirty="0" err="1"/>
              <a:t>hanzaplast</a:t>
            </a:r>
            <a:r>
              <a:rPr lang="en-US" sz="2400" dirty="0"/>
              <a:t> or a layer of gauze over which a bandage </a:t>
            </a:r>
            <a:r>
              <a:rPr lang="en-US" sz="2400" dirty="0" smtClean="0"/>
              <a:t>goes</a:t>
            </a:r>
          </a:p>
          <a:p>
            <a:r>
              <a:rPr lang="en-US" sz="2400" dirty="0" smtClean="0"/>
              <a:t>larger </a:t>
            </a:r>
            <a:r>
              <a:rPr lang="en-US" sz="2400" dirty="0"/>
              <a:t>wounds should be treated by a doctor (all crushed and split parts in the wound must be removed - debridement of the wound</a:t>
            </a:r>
            <a:r>
              <a:rPr lang="en-US" sz="2400" dirty="0" smtClean="0"/>
              <a:t>).</a:t>
            </a:r>
          </a:p>
          <a:p>
            <a:pPr marL="0" indent="0">
              <a:buNone/>
            </a:pPr>
            <a:endParaRPr lang="en-US" sz="2400" dirty="0"/>
          </a:p>
          <a:p>
            <a:pPr marL="0" indent="0">
              <a:buNone/>
            </a:pPr>
            <a:r>
              <a:rPr lang="en-US" sz="2400" b="1" dirty="0" smtClean="0"/>
              <a:t>Athletes </a:t>
            </a:r>
            <a:r>
              <a:rPr lang="en-US" sz="2400" b="1" dirty="0"/>
              <a:t>should be regularly vaccinated against tetanus</a:t>
            </a:r>
            <a:r>
              <a:rPr lang="en-US" sz="2400" dirty="0"/>
              <a:t>!</a:t>
            </a:r>
            <a:endParaRPr lang="sr-Cyrl-RS" sz="1400" dirty="0" smtClean="0"/>
          </a:p>
        </p:txBody>
      </p:sp>
    </p:spTree>
    <p:extLst>
      <p:ext uri="{BB962C8B-B14F-4D97-AF65-F5344CB8AC3E}">
        <p14:creationId xmlns:p14="http://schemas.microsoft.com/office/powerpoint/2010/main" val="385714885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85851"/>
          </a:xfrm>
        </p:spPr>
        <p:txBody>
          <a:bodyPr>
            <a:normAutofit/>
          </a:bodyPr>
          <a:lstStyle/>
          <a:p>
            <a:pPr algn="ctr"/>
            <a:r>
              <a:rPr lang="en-US" sz="3200" b="1" dirty="0">
                <a:solidFill>
                  <a:srgbClr val="FF0000"/>
                </a:solidFill>
              </a:rPr>
              <a:t>RICE treatment of injuries</a:t>
            </a:r>
            <a:endParaRPr lang="en-US" sz="3200" b="1" dirty="0"/>
          </a:p>
        </p:txBody>
      </p:sp>
      <p:sp>
        <p:nvSpPr>
          <p:cNvPr id="3" name="Content Placeholder 2"/>
          <p:cNvSpPr>
            <a:spLocks noGrp="1"/>
          </p:cNvSpPr>
          <p:nvPr>
            <p:ph idx="1"/>
          </p:nvPr>
        </p:nvSpPr>
        <p:spPr>
          <a:xfrm>
            <a:off x="838200" y="1106424"/>
            <a:ext cx="10515600" cy="5687568"/>
          </a:xfrm>
        </p:spPr>
        <p:txBody>
          <a:bodyPr>
            <a:noAutofit/>
          </a:bodyPr>
          <a:lstStyle/>
          <a:p>
            <a:pPr>
              <a:spcAft>
                <a:spcPts val="1200"/>
              </a:spcAft>
            </a:pPr>
            <a:r>
              <a:rPr lang="en-US" sz="2400" b="1" dirty="0"/>
              <a:t>RICE (Rest) - </a:t>
            </a:r>
            <a:r>
              <a:rPr lang="en-US" sz="2400" dirty="0"/>
              <a:t>Cessation of activities, prevent additional injury that would occur if activities were continued. Give the athlete time to overcome the current situation (for the pain to pass</a:t>
            </a:r>
            <a:r>
              <a:rPr lang="en-US" sz="2400" dirty="0" smtClean="0"/>
              <a:t>);</a:t>
            </a:r>
          </a:p>
          <a:p>
            <a:pPr>
              <a:spcAft>
                <a:spcPts val="1200"/>
              </a:spcAft>
            </a:pPr>
            <a:r>
              <a:rPr lang="en-US" sz="2400" b="1" dirty="0" smtClean="0"/>
              <a:t>RICE </a:t>
            </a:r>
            <a:r>
              <a:rPr lang="en-US" sz="2400" b="1" dirty="0"/>
              <a:t>(Ice) - </a:t>
            </a:r>
            <a:r>
              <a:rPr lang="en-US" sz="2400" dirty="0"/>
              <a:t>Cooling to cause vasoconstriction, stop or slow down bleeding inside the injury, stop or slow down the formation of inflammatory swelling around the injury site (caution: do not keep ice longer than prescribed and do not apply it directly to the skin</a:t>
            </a:r>
            <a:r>
              <a:rPr lang="en-US" sz="2400" dirty="0" smtClean="0"/>
              <a:t>);</a:t>
            </a:r>
          </a:p>
          <a:p>
            <a:pPr>
              <a:spcAft>
                <a:spcPts val="1200"/>
              </a:spcAft>
            </a:pPr>
            <a:r>
              <a:rPr lang="en-US" sz="2400" b="1" dirty="0" smtClean="0"/>
              <a:t>RICE </a:t>
            </a:r>
            <a:r>
              <a:rPr lang="en-US" sz="2400" b="1" dirty="0"/>
              <a:t>-(Compression) – </a:t>
            </a:r>
            <a:r>
              <a:rPr lang="en-US" sz="2400" dirty="0"/>
              <a:t>pressure, mechanical vasoconstriction, prevention of bleeding, prevention of swelling of the injury site (caution: circulation may be compromised</a:t>
            </a:r>
            <a:r>
              <a:rPr lang="en-US" sz="2400" dirty="0" smtClean="0"/>
              <a:t>);</a:t>
            </a:r>
          </a:p>
          <a:p>
            <a:pPr>
              <a:spcAft>
                <a:spcPts val="1200"/>
              </a:spcAft>
            </a:pPr>
            <a:r>
              <a:rPr lang="en-US" sz="2400" b="1" dirty="0" smtClean="0"/>
              <a:t>RICE </a:t>
            </a:r>
            <a:r>
              <a:rPr lang="en-US" sz="2400" b="1" dirty="0"/>
              <a:t>-(Elevation) - </a:t>
            </a:r>
            <a:r>
              <a:rPr lang="en-US" sz="2400" dirty="0"/>
              <a:t>bringing the injured part to the plane of the heart to facilitate the drainage of fluids from the injured region</a:t>
            </a:r>
            <a:r>
              <a:rPr lang="sr-Cyrl-RS" sz="2400" dirty="0" smtClean="0"/>
              <a:t>.</a:t>
            </a:r>
            <a:endParaRPr lang="sr-Cyrl-RS" sz="1100" dirty="0" smtClean="0"/>
          </a:p>
        </p:txBody>
      </p:sp>
    </p:spTree>
    <p:extLst>
      <p:ext uri="{BB962C8B-B14F-4D97-AF65-F5344CB8AC3E}">
        <p14:creationId xmlns:p14="http://schemas.microsoft.com/office/powerpoint/2010/main" val="123086121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85851"/>
          </a:xfrm>
        </p:spPr>
        <p:txBody>
          <a:bodyPr>
            <a:normAutofit/>
          </a:bodyPr>
          <a:lstStyle/>
          <a:p>
            <a:pPr algn="ctr"/>
            <a:r>
              <a:rPr lang="en-US" sz="3200" b="1" dirty="0"/>
              <a:t>The most common types of sports injuries</a:t>
            </a:r>
            <a:endParaRPr lang="en-US" sz="3200" b="1" dirty="0"/>
          </a:p>
        </p:txBody>
      </p:sp>
      <p:sp>
        <p:nvSpPr>
          <p:cNvPr id="3" name="Content Placeholder 2"/>
          <p:cNvSpPr>
            <a:spLocks noGrp="1"/>
          </p:cNvSpPr>
          <p:nvPr>
            <p:ph idx="1"/>
          </p:nvPr>
        </p:nvSpPr>
        <p:spPr>
          <a:xfrm>
            <a:off x="838200" y="1106424"/>
            <a:ext cx="10515600" cy="5687568"/>
          </a:xfrm>
        </p:spPr>
        <p:txBody>
          <a:bodyPr>
            <a:noAutofit/>
          </a:bodyPr>
          <a:lstStyle/>
          <a:p>
            <a:pPr marL="457200" indent="-457200">
              <a:buAutoNum type="arabicParenR"/>
            </a:pPr>
            <a:r>
              <a:rPr lang="en-US" sz="2000" dirty="0" smtClean="0"/>
              <a:t>Joint sprains</a:t>
            </a:r>
          </a:p>
          <a:p>
            <a:pPr marL="457200" indent="-457200">
              <a:buAutoNum type="arabicParenR"/>
            </a:pPr>
            <a:r>
              <a:rPr lang="en-US" sz="2000" dirty="0" smtClean="0"/>
              <a:t>Fractures </a:t>
            </a:r>
            <a:r>
              <a:rPr lang="en-US" sz="2000" dirty="0"/>
              <a:t>in bone growth </a:t>
            </a:r>
            <a:r>
              <a:rPr lang="en-US" sz="2000" dirty="0" smtClean="0"/>
              <a:t>zones</a:t>
            </a:r>
          </a:p>
          <a:p>
            <a:pPr marL="457200" indent="-457200">
              <a:buAutoNum type="arabicParenR"/>
            </a:pPr>
            <a:r>
              <a:rPr lang="en-US" sz="2000" dirty="0" smtClean="0"/>
              <a:t>Plantar </a:t>
            </a:r>
            <a:r>
              <a:rPr lang="en-US" sz="2000" dirty="0" err="1" smtClean="0"/>
              <a:t>fasciti</a:t>
            </a:r>
            <a:endParaRPr lang="en-US" sz="2000" dirty="0" smtClean="0"/>
          </a:p>
          <a:p>
            <a:pPr marL="457200" indent="-457200">
              <a:buAutoNum type="arabicParenR"/>
            </a:pPr>
            <a:r>
              <a:rPr lang="en-US" sz="2000" dirty="0" smtClean="0"/>
              <a:t> </a:t>
            </a:r>
            <a:r>
              <a:rPr lang="en-US" sz="2000" dirty="0"/>
              <a:t>Injuries of the anterior cruciate </a:t>
            </a:r>
            <a:r>
              <a:rPr lang="en-US" sz="2000" dirty="0" smtClean="0"/>
              <a:t>ligaments</a:t>
            </a:r>
          </a:p>
          <a:p>
            <a:pPr marL="457200" indent="-457200">
              <a:buAutoNum type="arabicParenR"/>
            </a:pPr>
            <a:r>
              <a:rPr lang="en-US" sz="2000" dirty="0" smtClean="0"/>
              <a:t>Meniscus injuries</a:t>
            </a:r>
          </a:p>
          <a:p>
            <a:pPr marL="457200" indent="-457200">
              <a:buAutoNum type="arabicParenR"/>
            </a:pPr>
            <a:r>
              <a:rPr lang="en-US" sz="2000" dirty="0" smtClean="0"/>
              <a:t>Traumatic </a:t>
            </a:r>
            <a:r>
              <a:rPr lang="en-US" sz="2000" dirty="0"/>
              <a:t>dislocation of the shoulder </a:t>
            </a:r>
            <a:r>
              <a:rPr lang="en-US" sz="2000" dirty="0" smtClean="0"/>
              <a:t>joint</a:t>
            </a:r>
          </a:p>
          <a:p>
            <a:pPr marL="457200" indent="-457200">
              <a:buAutoNum type="arabicParenR"/>
            </a:pPr>
            <a:r>
              <a:rPr lang="en-US" sz="2000" dirty="0" smtClean="0"/>
              <a:t>Stress </a:t>
            </a:r>
            <a:r>
              <a:rPr lang="en-US" sz="2000" dirty="0"/>
              <a:t>fractures: (occur acutely, but are chronic due to the mechanism of formation, a crack along the length of the metatarsal bone, metatarsal bone, </a:t>
            </a:r>
            <a:r>
              <a:rPr lang="en-US" sz="2000" dirty="0" err="1"/>
              <a:t>tibial</a:t>
            </a:r>
            <a:r>
              <a:rPr lang="en-US" sz="2000" dirty="0"/>
              <a:t> bone, tibia (medial </a:t>
            </a:r>
            <a:r>
              <a:rPr lang="en-US" sz="2000" dirty="0" err="1"/>
              <a:t>tibial</a:t>
            </a:r>
            <a:r>
              <a:rPr lang="en-US" sz="2000" dirty="0"/>
              <a:t> stress syndrome), inclination, structural anomalies (flat feet, pronation of the foot), vibrations, overstrain , poor </a:t>
            </a:r>
            <a:r>
              <a:rPr lang="en-US" sz="2000" dirty="0" smtClean="0"/>
              <a:t>equipment</a:t>
            </a:r>
          </a:p>
          <a:p>
            <a:pPr marL="457200" indent="-457200">
              <a:buAutoNum type="arabicParenR"/>
            </a:pPr>
            <a:r>
              <a:rPr lang="en-US" sz="2000" dirty="0" smtClean="0"/>
              <a:t>Rotator </a:t>
            </a:r>
            <a:r>
              <a:rPr lang="en-US" sz="2000" dirty="0"/>
              <a:t>cuff </a:t>
            </a:r>
            <a:r>
              <a:rPr lang="en-US" sz="2000" dirty="0" smtClean="0"/>
              <a:t>syndrome</a:t>
            </a:r>
          </a:p>
          <a:p>
            <a:pPr marL="457200" indent="-457200">
              <a:buAutoNum type="arabicParenR"/>
            </a:pPr>
            <a:r>
              <a:rPr lang="en-US" sz="2000" dirty="0" smtClean="0"/>
              <a:t>Other </a:t>
            </a:r>
            <a:r>
              <a:rPr lang="en-US" sz="2000" dirty="0"/>
              <a:t>injuries of athletes: hypothermia, hyperthermia, </a:t>
            </a:r>
            <a:r>
              <a:rPr lang="en-US" sz="2000" dirty="0" smtClean="0"/>
              <a:t>dehydration</a:t>
            </a:r>
          </a:p>
          <a:p>
            <a:pPr marL="457200" indent="-457200">
              <a:buAutoNum type="arabicParenR"/>
            </a:pPr>
            <a:r>
              <a:rPr lang="en-US" sz="2000" dirty="0" smtClean="0"/>
              <a:t>Injuries</a:t>
            </a:r>
            <a:r>
              <a:rPr lang="en-US" sz="2000" dirty="0"/>
              <a:t>: eye, ear, teeth, </a:t>
            </a:r>
            <a:r>
              <a:rPr lang="en-US" sz="2000" dirty="0" smtClean="0"/>
              <a:t>tongue</a:t>
            </a:r>
          </a:p>
          <a:p>
            <a:pPr marL="457200" indent="-457200">
              <a:buAutoNum type="arabicParenR"/>
            </a:pPr>
            <a:r>
              <a:rPr lang="en-US" sz="2000" dirty="0" smtClean="0"/>
              <a:t>Concussion</a:t>
            </a:r>
            <a:endParaRPr lang="sr-Cyrl-RS" sz="1200" dirty="0" smtClean="0"/>
          </a:p>
        </p:txBody>
      </p:sp>
    </p:spTree>
    <p:extLst>
      <p:ext uri="{BB962C8B-B14F-4D97-AF65-F5344CB8AC3E}">
        <p14:creationId xmlns:p14="http://schemas.microsoft.com/office/powerpoint/2010/main" val="127366647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85851"/>
          </a:xfrm>
        </p:spPr>
        <p:txBody>
          <a:bodyPr>
            <a:normAutofit/>
          </a:bodyPr>
          <a:lstStyle/>
          <a:p>
            <a:pPr algn="ctr"/>
            <a:r>
              <a:rPr lang="en-US" sz="3200" b="1" dirty="0"/>
              <a:t>Sports injuries - concussion</a:t>
            </a:r>
            <a:r>
              <a:rPr lang="sr-Cyrl-RS" sz="3200" b="1" dirty="0" smtClean="0">
                <a:solidFill>
                  <a:srgbClr val="FF0000"/>
                </a:solidFill>
              </a:rPr>
              <a:t> </a:t>
            </a:r>
            <a:r>
              <a:rPr lang="sr-Cyrl-RS" sz="3200" b="1" dirty="0" smtClean="0">
                <a:solidFill>
                  <a:srgbClr val="FF0000"/>
                </a:solidFill>
              </a:rPr>
              <a:t>(</a:t>
            </a:r>
            <a:r>
              <a:rPr lang="en-US" sz="3200" b="1" dirty="0" err="1" smtClean="0">
                <a:solidFill>
                  <a:srgbClr val="FF0000"/>
                </a:solidFill>
              </a:rPr>
              <a:t>comotio</a:t>
            </a:r>
            <a:r>
              <a:rPr lang="en-US" sz="3200" b="1" dirty="0" smtClean="0">
                <a:solidFill>
                  <a:srgbClr val="FF0000"/>
                </a:solidFill>
              </a:rPr>
              <a:t> </a:t>
            </a:r>
            <a:r>
              <a:rPr lang="en-US" sz="3200" b="1" dirty="0" err="1" smtClean="0">
                <a:solidFill>
                  <a:srgbClr val="FF0000"/>
                </a:solidFill>
              </a:rPr>
              <a:t>cerebri</a:t>
            </a:r>
            <a:r>
              <a:rPr lang="en-US" sz="3200" b="1" dirty="0" smtClean="0">
                <a:solidFill>
                  <a:srgbClr val="FF0000"/>
                </a:solidFill>
              </a:rPr>
              <a:t>)</a:t>
            </a:r>
            <a:endParaRPr lang="en-US" sz="3200" b="1" dirty="0">
              <a:solidFill>
                <a:srgbClr val="FF0000"/>
              </a:solidFill>
            </a:endParaRPr>
          </a:p>
        </p:txBody>
      </p:sp>
      <p:sp>
        <p:nvSpPr>
          <p:cNvPr id="3" name="Content Placeholder 2"/>
          <p:cNvSpPr>
            <a:spLocks noGrp="1"/>
          </p:cNvSpPr>
          <p:nvPr>
            <p:ph idx="1"/>
          </p:nvPr>
        </p:nvSpPr>
        <p:spPr>
          <a:xfrm>
            <a:off x="838200" y="1106424"/>
            <a:ext cx="10515600" cy="5687568"/>
          </a:xfrm>
        </p:spPr>
        <p:txBody>
          <a:bodyPr>
            <a:noAutofit/>
          </a:bodyPr>
          <a:lstStyle/>
          <a:p>
            <a:r>
              <a:rPr lang="en-US" sz="2000" dirty="0"/>
              <a:t>It occurs when the head hits the ground, when colliding with an opponent, or as a result of hitting the head in martial arts</a:t>
            </a:r>
            <a:r>
              <a:rPr lang="en-US" sz="2000" dirty="0" smtClean="0"/>
              <a:t>.</a:t>
            </a:r>
          </a:p>
          <a:p>
            <a:r>
              <a:rPr lang="en-US" sz="2000" dirty="0" smtClean="0"/>
              <a:t>The </a:t>
            </a:r>
            <a:r>
              <a:rPr lang="en-US" sz="2000" dirty="0"/>
              <a:t>first symptom is a momentary and short-term loss of consciousness</a:t>
            </a:r>
            <a:r>
              <a:rPr lang="en-US" sz="2000" dirty="0" smtClean="0"/>
              <a:t>.</a:t>
            </a:r>
          </a:p>
          <a:p>
            <a:r>
              <a:rPr lang="en-US" sz="2000" dirty="0"/>
              <a:t>I</a:t>
            </a:r>
            <a:r>
              <a:rPr lang="en-US" sz="2000" dirty="0" smtClean="0"/>
              <a:t>t </a:t>
            </a:r>
            <a:r>
              <a:rPr lang="en-US" sz="2000" dirty="0"/>
              <a:t>does not produce major consequences unless it is complicated by organic brain damage such as bleeding or laceration of contusion tissue</a:t>
            </a:r>
            <a:r>
              <a:rPr lang="en-US" sz="2000" dirty="0" smtClean="0"/>
              <a:t>.</a:t>
            </a:r>
          </a:p>
          <a:p>
            <a:r>
              <a:rPr lang="en-US" sz="2000" dirty="0" smtClean="0"/>
              <a:t>A </a:t>
            </a:r>
            <a:r>
              <a:rPr lang="en-US" sz="2000" dirty="0"/>
              <a:t>concussion causes functional changes in nervous tissue, such as a transient disturbance of consciousness</a:t>
            </a:r>
            <a:r>
              <a:rPr lang="en-US" sz="2000" dirty="0" smtClean="0"/>
              <a:t>.</a:t>
            </a:r>
          </a:p>
          <a:p>
            <a:r>
              <a:rPr lang="en-US" sz="2000" dirty="0" smtClean="0"/>
              <a:t>First </a:t>
            </a:r>
            <a:r>
              <a:rPr lang="en-US" sz="2000" dirty="0"/>
              <a:t>aid for a concussion involves ensuring the patency of the airways, pulling out the tongue if it has fallen into the throat, putting cold compresses on the throat and transport to the doctor as soon as possible!</a:t>
            </a:r>
            <a:endParaRPr lang="sr-Cyrl-RS" sz="1200" dirty="0" smtClean="0"/>
          </a:p>
        </p:txBody>
      </p:sp>
      <p:pic>
        <p:nvPicPr>
          <p:cNvPr id="4" name="Picture 3"/>
          <p:cNvPicPr>
            <a:picLocks noChangeAspect="1"/>
          </p:cNvPicPr>
          <p:nvPr/>
        </p:nvPicPr>
        <p:blipFill>
          <a:blip r:embed="rId2"/>
          <a:stretch>
            <a:fillRect/>
          </a:stretch>
        </p:blipFill>
        <p:spPr>
          <a:xfrm>
            <a:off x="3552825" y="4381500"/>
            <a:ext cx="5086350" cy="2476500"/>
          </a:xfrm>
          <a:prstGeom prst="rect">
            <a:avLst/>
          </a:prstGeom>
        </p:spPr>
      </p:pic>
    </p:spTree>
    <p:extLst>
      <p:ext uri="{BB962C8B-B14F-4D97-AF65-F5344CB8AC3E}">
        <p14:creationId xmlns:p14="http://schemas.microsoft.com/office/powerpoint/2010/main" val="402707969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5961888" y="4631226"/>
            <a:ext cx="3938016" cy="2220261"/>
          </a:xfrm>
          <a:prstGeom prst="rect">
            <a:avLst/>
          </a:prstGeom>
        </p:spPr>
      </p:pic>
      <p:sp>
        <p:nvSpPr>
          <p:cNvPr id="2" name="Title 1"/>
          <p:cNvSpPr>
            <a:spLocks noGrp="1"/>
          </p:cNvSpPr>
          <p:nvPr>
            <p:ph type="title"/>
          </p:nvPr>
        </p:nvSpPr>
        <p:spPr>
          <a:xfrm>
            <a:off x="838200" y="365125"/>
            <a:ext cx="10515600" cy="585851"/>
          </a:xfrm>
        </p:spPr>
        <p:txBody>
          <a:bodyPr>
            <a:normAutofit/>
          </a:bodyPr>
          <a:lstStyle/>
          <a:p>
            <a:pPr algn="ctr"/>
            <a:r>
              <a:rPr lang="en-US" sz="3200" b="1" dirty="0"/>
              <a:t>Sports injuries - tennis elbow</a:t>
            </a:r>
            <a:endParaRPr lang="en-US" sz="3200" b="1" dirty="0">
              <a:solidFill>
                <a:srgbClr val="FF0000"/>
              </a:solidFill>
            </a:endParaRPr>
          </a:p>
        </p:txBody>
      </p:sp>
      <p:sp>
        <p:nvSpPr>
          <p:cNvPr id="3" name="Content Placeholder 2"/>
          <p:cNvSpPr>
            <a:spLocks noGrp="1"/>
          </p:cNvSpPr>
          <p:nvPr>
            <p:ph idx="1"/>
          </p:nvPr>
        </p:nvSpPr>
        <p:spPr>
          <a:xfrm>
            <a:off x="838200" y="1106424"/>
            <a:ext cx="10515600" cy="5687568"/>
          </a:xfrm>
        </p:spPr>
        <p:txBody>
          <a:bodyPr>
            <a:normAutofit/>
          </a:bodyPr>
          <a:lstStyle/>
          <a:p>
            <a:pPr>
              <a:spcAft>
                <a:spcPts val="600"/>
              </a:spcAft>
            </a:pPr>
            <a:r>
              <a:rPr lang="en-US" sz="1800" dirty="0"/>
              <a:t>Tennis elbow or tendinitis is inflammation or a small tear, bursting of the tendon that connects the extensor muscles to the external epicondyle (this group of muscles helps to open and straighten the hand and wrist</a:t>
            </a:r>
            <a:r>
              <a:rPr lang="en-US" sz="1800" dirty="0" smtClean="0"/>
              <a:t>);</a:t>
            </a:r>
          </a:p>
          <a:p>
            <a:pPr>
              <a:spcAft>
                <a:spcPts val="600"/>
              </a:spcAft>
            </a:pPr>
            <a:r>
              <a:rPr lang="en-US" sz="1800" dirty="0" smtClean="0"/>
              <a:t>This </a:t>
            </a:r>
            <a:r>
              <a:rPr lang="en-US" sz="1800" dirty="0"/>
              <a:t>injury occurs with frequently repeated movements, most often in tennis, with an improperly performed backhand or due to the use of inadequate equipment in tennis (too heavy racket, racket handle or too big or too small, strings loose</a:t>
            </a:r>
            <a:r>
              <a:rPr lang="en-US" sz="1800" dirty="0" smtClean="0"/>
              <a:t>);</a:t>
            </a:r>
          </a:p>
          <a:p>
            <a:pPr>
              <a:spcAft>
                <a:spcPts val="600"/>
              </a:spcAft>
            </a:pPr>
            <a:r>
              <a:rPr lang="en-US" sz="1800" dirty="0" smtClean="0"/>
              <a:t>Tennis </a:t>
            </a:r>
            <a:r>
              <a:rPr lang="en-US" sz="1800" dirty="0"/>
              <a:t>elbow can also be caused by a direct blow to the outside of the elbow</a:t>
            </a:r>
            <a:r>
              <a:rPr lang="en-US" sz="1800" dirty="0" smtClean="0"/>
              <a:t>;</a:t>
            </a:r>
          </a:p>
          <a:p>
            <a:pPr>
              <a:spcAft>
                <a:spcPts val="600"/>
              </a:spcAft>
            </a:pPr>
            <a:r>
              <a:rPr lang="en-US" sz="1800" dirty="0" smtClean="0"/>
              <a:t>Apart </a:t>
            </a:r>
            <a:r>
              <a:rPr lang="en-US" sz="1800" dirty="0"/>
              <a:t>from tennis, it is also seen in: weightlifters, karate players, skiing, archery, fishermen, bricklayers, etc...The symptoms are pain on the outside of the elbow that can spread down the forearm (when handling, turning the door handle) and limited mobility in the elbow joint;</a:t>
            </a:r>
            <a:endParaRPr lang="en-US" sz="1800" dirty="0" smtClean="0"/>
          </a:p>
        </p:txBody>
      </p:sp>
      <p:pic>
        <p:nvPicPr>
          <p:cNvPr id="4" name="Picture 3"/>
          <p:cNvPicPr>
            <a:picLocks noChangeAspect="1"/>
          </p:cNvPicPr>
          <p:nvPr/>
        </p:nvPicPr>
        <p:blipFill>
          <a:blip r:embed="rId3"/>
          <a:stretch>
            <a:fillRect/>
          </a:stretch>
        </p:blipFill>
        <p:spPr>
          <a:xfrm>
            <a:off x="1682495" y="4770316"/>
            <a:ext cx="3625977" cy="2087684"/>
          </a:xfrm>
          <a:prstGeom prst="rect">
            <a:avLst/>
          </a:prstGeom>
        </p:spPr>
      </p:pic>
    </p:spTree>
    <p:extLst>
      <p:ext uri="{BB962C8B-B14F-4D97-AF65-F5344CB8AC3E}">
        <p14:creationId xmlns:p14="http://schemas.microsoft.com/office/powerpoint/2010/main" val="290755100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85851"/>
          </a:xfrm>
        </p:spPr>
        <p:txBody>
          <a:bodyPr>
            <a:normAutofit/>
          </a:bodyPr>
          <a:lstStyle/>
          <a:p>
            <a:pPr algn="ctr"/>
            <a:r>
              <a:rPr lang="en-US" sz="3200" b="1" dirty="0"/>
              <a:t>Sports injuries - tennis elbow</a:t>
            </a:r>
            <a:endParaRPr lang="en-US" sz="3200" b="1" dirty="0">
              <a:solidFill>
                <a:srgbClr val="FF0000"/>
              </a:solidFill>
            </a:endParaRPr>
          </a:p>
        </p:txBody>
      </p:sp>
      <p:sp>
        <p:nvSpPr>
          <p:cNvPr id="3" name="Content Placeholder 2"/>
          <p:cNvSpPr>
            <a:spLocks noGrp="1"/>
          </p:cNvSpPr>
          <p:nvPr>
            <p:ph idx="1"/>
          </p:nvPr>
        </p:nvSpPr>
        <p:spPr>
          <a:xfrm>
            <a:off x="838200" y="1106424"/>
            <a:ext cx="10515600" cy="5687568"/>
          </a:xfrm>
        </p:spPr>
        <p:txBody>
          <a:bodyPr>
            <a:normAutofit/>
          </a:bodyPr>
          <a:lstStyle/>
          <a:p>
            <a:pPr marL="0" indent="0">
              <a:spcAft>
                <a:spcPts val="600"/>
              </a:spcAft>
              <a:buNone/>
            </a:pPr>
            <a:r>
              <a:rPr lang="en-US" sz="2000" dirty="0"/>
              <a:t>First aid and treatment</a:t>
            </a:r>
            <a:r>
              <a:rPr lang="en-US" sz="2000" dirty="0" smtClean="0"/>
              <a:t>:</a:t>
            </a:r>
          </a:p>
          <a:p>
            <a:pPr>
              <a:spcAft>
                <a:spcPts val="600"/>
              </a:spcAft>
            </a:pPr>
            <a:r>
              <a:rPr lang="en-US" sz="2000" dirty="0" smtClean="0"/>
              <a:t>Cessation </a:t>
            </a:r>
            <a:r>
              <a:rPr lang="en-US" sz="2000" dirty="0"/>
              <a:t>of activity</a:t>
            </a:r>
            <a:r>
              <a:rPr lang="en-US" sz="2000" dirty="0" smtClean="0"/>
              <a:t>,</a:t>
            </a:r>
          </a:p>
          <a:p>
            <a:pPr>
              <a:spcAft>
                <a:spcPts val="600"/>
              </a:spcAft>
            </a:pPr>
            <a:r>
              <a:rPr lang="en-US" sz="2000" dirty="0" smtClean="0"/>
              <a:t>Cooling,</a:t>
            </a:r>
          </a:p>
          <a:p>
            <a:pPr>
              <a:spcAft>
                <a:spcPts val="600"/>
              </a:spcAft>
            </a:pPr>
            <a:r>
              <a:rPr lang="en-US" sz="2000" dirty="0" smtClean="0"/>
              <a:t>Analgesics </a:t>
            </a:r>
            <a:r>
              <a:rPr lang="en-US" sz="2000" dirty="0"/>
              <a:t>and anti-inflammatory drugs</a:t>
            </a:r>
            <a:r>
              <a:rPr lang="en-US" sz="2000" dirty="0" smtClean="0"/>
              <a:t>,</a:t>
            </a:r>
          </a:p>
          <a:p>
            <a:pPr>
              <a:spcAft>
                <a:spcPts val="600"/>
              </a:spcAft>
            </a:pPr>
            <a:r>
              <a:rPr lang="en-US" sz="2000" dirty="0" smtClean="0"/>
              <a:t>Abstaining </a:t>
            </a:r>
            <a:r>
              <a:rPr lang="en-US" sz="2000" dirty="0"/>
              <a:t>from sports activities until the pain stops</a:t>
            </a:r>
            <a:r>
              <a:rPr lang="en-US" sz="2000" dirty="0" smtClean="0"/>
              <a:t>,</a:t>
            </a:r>
          </a:p>
          <a:p>
            <a:pPr>
              <a:spcAft>
                <a:spcPts val="600"/>
              </a:spcAft>
            </a:pPr>
            <a:r>
              <a:rPr lang="en-US" sz="2000" dirty="0" smtClean="0"/>
              <a:t>Application </a:t>
            </a:r>
            <a:r>
              <a:rPr lang="en-US" sz="2000" dirty="0"/>
              <a:t>of physical therapy to strengthen muscles, ligaments and tendons</a:t>
            </a:r>
            <a:r>
              <a:rPr lang="en-US" sz="2000" dirty="0" smtClean="0"/>
              <a:t>,</a:t>
            </a:r>
          </a:p>
          <a:p>
            <a:pPr>
              <a:spcAft>
                <a:spcPts val="600"/>
              </a:spcAft>
            </a:pPr>
            <a:r>
              <a:rPr lang="en-US" sz="2000" dirty="0" smtClean="0"/>
              <a:t>Local </a:t>
            </a:r>
            <a:r>
              <a:rPr lang="en-US" sz="2000" dirty="0"/>
              <a:t>application of anti-inflammatory preparations</a:t>
            </a:r>
            <a:r>
              <a:rPr lang="en-US" sz="2000" dirty="0" smtClean="0"/>
              <a:t>,</a:t>
            </a:r>
          </a:p>
          <a:p>
            <a:pPr>
              <a:spcAft>
                <a:spcPts val="600"/>
              </a:spcAft>
            </a:pPr>
            <a:r>
              <a:rPr lang="en-US" sz="2000" dirty="0" smtClean="0"/>
              <a:t>Applying </a:t>
            </a:r>
            <a:r>
              <a:rPr lang="en-US" sz="2000" dirty="0"/>
              <a:t>a tennis elbow bandage.</a:t>
            </a:r>
            <a:endParaRPr lang="ru-RU" sz="2000" dirty="0" smtClean="0"/>
          </a:p>
          <a:p>
            <a:pPr>
              <a:spcAft>
                <a:spcPts val="600"/>
              </a:spcAft>
            </a:pPr>
            <a:endParaRPr lang="ru-RU" sz="2000" dirty="0"/>
          </a:p>
          <a:p>
            <a:pPr marL="0" indent="0">
              <a:spcAft>
                <a:spcPts val="600"/>
              </a:spcAft>
              <a:buNone/>
            </a:pPr>
            <a:r>
              <a:rPr lang="en-US" sz="2000" b="1" dirty="0"/>
              <a:t>Attention: Do not give aspirin to children and adolescents!</a:t>
            </a:r>
            <a:endParaRPr lang="en-US" sz="2000" dirty="0" smtClean="0"/>
          </a:p>
        </p:txBody>
      </p:sp>
      <p:pic>
        <p:nvPicPr>
          <p:cNvPr id="6" name="Picture 5"/>
          <p:cNvPicPr>
            <a:picLocks noChangeAspect="1"/>
          </p:cNvPicPr>
          <p:nvPr/>
        </p:nvPicPr>
        <p:blipFill>
          <a:blip r:embed="rId2"/>
          <a:stretch>
            <a:fillRect/>
          </a:stretch>
        </p:blipFill>
        <p:spPr>
          <a:xfrm>
            <a:off x="9351264" y="950976"/>
            <a:ext cx="2179320" cy="2179320"/>
          </a:xfrm>
          <a:prstGeom prst="rect">
            <a:avLst/>
          </a:prstGeom>
        </p:spPr>
      </p:pic>
      <p:pic>
        <p:nvPicPr>
          <p:cNvPr id="7" name="Picture 6"/>
          <p:cNvPicPr>
            <a:picLocks noChangeAspect="1"/>
          </p:cNvPicPr>
          <p:nvPr/>
        </p:nvPicPr>
        <p:blipFill>
          <a:blip r:embed="rId3"/>
          <a:stretch>
            <a:fillRect/>
          </a:stretch>
        </p:blipFill>
        <p:spPr>
          <a:xfrm>
            <a:off x="7490958" y="4179072"/>
            <a:ext cx="4583723" cy="2578344"/>
          </a:xfrm>
          <a:prstGeom prst="rect">
            <a:avLst/>
          </a:prstGeom>
        </p:spPr>
      </p:pic>
    </p:spTree>
    <p:extLst>
      <p:ext uri="{BB962C8B-B14F-4D97-AF65-F5344CB8AC3E}">
        <p14:creationId xmlns:p14="http://schemas.microsoft.com/office/powerpoint/2010/main" val="21690748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85851"/>
          </a:xfrm>
        </p:spPr>
        <p:txBody>
          <a:bodyPr>
            <a:normAutofit/>
          </a:bodyPr>
          <a:lstStyle/>
          <a:p>
            <a:pPr algn="ctr"/>
            <a:r>
              <a:rPr lang="en-US" sz="3200" b="1" dirty="0"/>
              <a:t>Sports injuries – </a:t>
            </a:r>
            <a:r>
              <a:rPr lang="en-US" sz="3200" b="1" dirty="0">
                <a:solidFill>
                  <a:srgbClr val="FF0000"/>
                </a:solidFill>
              </a:rPr>
              <a:t>Back pain (lumbago) and sciatica</a:t>
            </a:r>
            <a:endParaRPr lang="en-US" sz="3200" b="1" dirty="0">
              <a:solidFill>
                <a:srgbClr val="FF0000"/>
              </a:solidFill>
            </a:endParaRPr>
          </a:p>
        </p:txBody>
      </p:sp>
      <p:sp>
        <p:nvSpPr>
          <p:cNvPr id="3" name="Content Placeholder 2"/>
          <p:cNvSpPr>
            <a:spLocks noGrp="1"/>
          </p:cNvSpPr>
          <p:nvPr>
            <p:ph idx="1"/>
          </p:nvPr>
        </p:nvSpPr>
        <p:spPr>
          <a:xfrm>
            <a:off x="838200" y="1106424"/>
            <a:ext cx="10515600" cy="5687568"/>
          </a:xfrm>
        </p:spPr>
        <p:txBody>
          <a:bodyPr>
            <a:normAutofit/>
          </a:bodyPr>
          <a:lstStyle/>
          <a:p>
            <a:pPr>
              <a:spcAft>
                <a:spcPts val="600"/>
              </a:spcAft>
            </a:pPr>
            <a:r>
              <a:rPr lang="en-US" sz="2000" b="1" dirty="0"/>
              <a:t>Pain in the lower back (lumbago) </a:t>
            </a:r>
            <a:r>
              <a:rPr lang="en-US" sz="2000" dirty="0"/>
              <a:t>is inflammation of the muscles that occurs due to overload, and it is aggravated by exposure to cold (especially with a sweaty shirt</a:t>
            </a:r>
            <a:r>
              <a:rPr lang="en-US" sz="2000" dirty="0" smtClean="0"/>
              <a:t>).</a:t>
            </a:r>
          </a:p>
          <a:p>
            <a:pPr>
              <a:spcAft>
                <a:spcPts val="600"/>
              </a:spcAft>
            </a:pPr>
            <a:r>
              <a:rPr lang="en-US" sz="2000" dirty="0" smtClean="0"/>
              <a:t>First </a:t>
            </a:r>
            <a:r>
              <a:rPr lang="en-US" sz="2000" dirty="0"/>
              <a:t>aid. Application of analgesics, rest, warm compresses</a:t>
            </a:r>
            <a:r>
              <a:rPr lang="ru-RU" sz="2000" dirty="0" smtClean="0"/>
              <a:t>.</a:t>
            </a:r>
            <a:endParaRPr lang="ru-RU" sz="2000" dirty="0" smtClean="0"/>
          </a:p>
          <a:p>
            <a:pPr>
              <a:spcAft>
                <a:spcPts val="600"/>
              </a:spcAft>
            </a:pPr>
            <a:endParaRPr lang="ru-RU" sz="2000" dirty="0" smtClean="0"/>
          </a:p>
          <a:p>
            <a:pPr>
              <a:spcAft>
                <a:spcPts val="600"/>
              </a:spcAft>
            </a:pPr>
            <a:r>
              <a:rPr lang="en-US" sz="2000" b="1" dirty="0"/>
              <a:t>Sciatica (</a:t>
            </a:r>
            <a:r>
              <a:rPr lang="en-US" sz="2000" b="1" dirty="0" err="1"/>
              <a:t>ischialgia</a:t>
            </a:r>
            <a:r>
              <a:rPr lang="en-US" sz="2000" b="1" dirty="0"/>
              <a:t>) </a:t>
            </a:r>
            <a:r>
              <a:rPr lang="en-US" sz="2000" dirty="0"/>
              <a:t>is characterized by pain that runs down the back of the thigh. It is caused by a prolapse of the intervertebral disc (disc hernia</a:t>
            </a:r>
            <a:r>
              <a:rPr lang="en-US" sz="2000" dirty="0" smtClean="0"/>
              <a:t>);</a:t>
            </a:r>
          </a:p>
          <a:p>
            <a:pPr>
              <a:spcAft>
                <a:spcPts val="600"/>
              </a:spcAft>
            </a:pPr>
            <a:r>
              <a:rPr lang="en-US" sz="2000" dirty="0" smtClean="0"/>
              <a:t>The </a:t>
            </a:r>
            <a:r>
              <a:rPr lang="en-US" sz="2000" dirty="0"/>
              <a:t>basis of this injury is the rupture of the fibrous ring (</a:t>
            </a:r>
            <a:r>
              <a:rPr lang="en-US" sz="2000" dirty="0" err="1"/>
              <a:t>anulus</a:t>
            </a:r>
            <a:r>
              <a:rPr lang="en-US" sz="2000" dirty="0"/>
              <a:t> </a:t>
            </a:r>
            <a:r>
              <a:rPr lang="en-US" sz="2000" dirty="0" err="1"/>
              <a:t>fibrosus</a:t>
            </a:r>
            <a:r>
              <a:rPr lang="en-US" sz="2000" dirty="0"/>
              <a:t>) and the exit of the pulp core (nucleus </a:t>
            </a:r>
            <a:r>
              <a:rPr lang="en-US" sz="2000" dirty="0" err="1"/>
              <a:t>pulposus</a:t>
            </a:r>
            <a:r>
              <a:rPr lang="en-US" sz="2000" dirty="0"/>
              <a:t>), which leads to compression of the nerve roots</a:t>
            </a:r>
            <a:r>
              <a:rPr lang="en-US" sz="2000" dirty="0" smtClean="0"/>
              <a:t>;</a:t>
            </a:r>
          </a:p>
          <a:p>
            <a:pPr>
              <a:spcAft>
                <a:spcPts val="600"/>
              </a:spcAft>
            </a:pPr>
            <a:r>
              <a:rPr lang="en-US" sz="2000" dirty="0" smtClean="0"/>
              <a:t>It </a:t>
            </a:r>
            <a:r>
              <a:rPr lang="en-US" sz="2000" dirty="0"/>
              <a:t>is a very common injury among weightlifters, rowers, gymnasts</a:t>
            </a:r>
            <a:r>
              <a:rPr lang="en-US" sz="2000" dirty="0" smtClean="0"/>
              <a:t>.</a:t>
            </a:r>
          </a:p>
          <a:p>
            <a:pPr>
              <a:spcAft>
                <a:spcPts val="600"/>
              </a:spcAft>
            </a:pPr>
            <a:r>
              <a:rPr lang="en-US" sz="2000" dirty="0" smtClean="0"/>
              <a:t>It </a:t>
            </a:r>
            <a:r>
              <a:rPr lang="en-US" sz="2000" dirty="0"/>
              <a:t>occurs due to lifting weights, or during a jump in gymnastics (compression), when a fracture of the vertebrae can occur</a:t>
            </a:r>
            <a:r>
              <a:rPr lang="en-US" sz="2000" dirty="0" smtClean="0"/>
              <a:t>.</a:t>
            </a:r>
          </a:p>
          <a:p>
            <a:pPr>
              <a:spcAft>
                <a:spcPts val="600"/>
              </a:spcAft>
            </a:pPr>
            <a:r>
              <a:rPr lang="en-US" sz="2000" dirty="0" smtClean="0"/>
              <a:t>Improper </a:t>
            </a:r>
            <a:r>
              <a:rPr lang="en-US" sz="2000" dirty="0"/>
              <a:t>position when lifting weights from the ground is a common cause of disc herniation!</a:t>
            </a:r>
            <a:endParaRPr lang="en-US" sz="2000" dirty="0" smtClean="0"/>
          </a:p>
        </p:txBody>
      </p:sp>
    </p:spTree>
    <p:extLst>
      <p:ext uri="{BB962C8B-B14F-4D97-AF65-F5344CB8AC3E}">
        <p14:creationId xmlns:p14="http://schemas.microsoft.com/office/powerpoint/2010/main" val="37932960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85851"/>
          </a:xfrm>
        </p:spPr>
        <p:txBody>
          <a:bodyPr>
            <a:normAutofit/>
          </a:bodyPr>
          <a:lstStyle/>
          <a:p>
            <a:pPr algn="ctr"/>
            <a:r>
              <a:rPr lang="en-US" sz="3200" b="1" dirty="0"/>
              <a:t>Sports injuries - muscle injuries</a:t>
            </a:r>
            <a:endParaRPr lang="en-US" sz="3200" b="1" dirty="0"/>
          </a:p>
        </p:txBody>
      </p:sp>
      <p:sp>
        <p:nvSpPr>
          <p:cNvPr id="3" name="Content Placeholder 2"/>
          <p:cNvSpPr>
            <a:spLocks noGrp="1"/>
          </p:cNvSpPr>
          <p:nvPr>
            <p:ph idx="1"/>
          </p:nvPr>
        </p:nvSpPr>
        <p:spPr>
          <a:xfrm>
            <a:off x="838200" y="1106424"/>
            <a:ext cx="10515600" cy="5687568"/>
          </a:xfrm>
        </p:spPr>
        <p:txBody>
          <a:bodyPr>
            <a:normAutofit/>
          </a:bodyPr>
          <a:lstStyle/>
          <a:p>
            <a:pPr marL="0" indent="0">
              <a:buNone/>
            </a:pPr>
            <a:r>
              <a:rPr lang="en-US" dirty="0"/>
              <a:t>Muscle injuries can be</a:t>
            </a:r>
            <a:r>
              <a:rPr lang="en-US" dirty="0" smtClean="0"/>
              <a:t>:</a:t>
            </a:r>
          </a:p>
          <a:p>
            <a:r>
              <a:rPr lang="en-US" dirty="0" smtClean="0"/>
              <a:t>Contusion</a:t>
            </a:r>
          </a:p>
          <a:p>
            <a:r>
              <a:rPr lang="en-US" dirty="0" smtClean="0"/>
              <a:t>Stretching </a:t>
            </a:r>
            <a:r>
              <a:rPr lang="en-US" dirty="0"/>
              <a:t>(</a:t>
            </a:r>
            <a:r>
              <a:rPr lang="en-US" dirty="0" err="1"/>
              <a:t>distensio</a:t>
            </a:r>
            <a:r>
              <a:rPr lang="en-US" dirty="0" smtClean="0"/>
              <a:t>)</a:t>
            </a:r>
          </a:p>
          <a:p>
            <a:r>
              <a:rPr lang="en-US" dirty="0"/>
              <a:t>R</a:t>
            </a:r>
            <a:r>
              <a:rPr lang="en-US" dirty="0" smtClean="0"/>
              <a:t>upture</a:t>
            </a:r>
            <a:endParaRPr lang="ru-RU" sz="2000" dirty="0" smtClean="0"/>
          </a:p>
        </p:txBody>
      </p:sp>
    </p:spTree>
    <p:extLst>
      <p:ext uri="{BB962C8B-B14F-4D97-AF65-F5344CB8AC3E}">
        <p14:creationId xmlns:p14="http://schemas.microsoft.com/office/powerpoint/2010/main" val="387151564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85851"/>
          </a:xfrm>
        </p:spPr>
        <p:txBody>
          <a:bodyPr>
            <a:normAutofit/>
          </a:bodyPr>
          <a:lstStyle/>
          <a:p>
            <a:pPr algn="ctr"/>
            <a:r>
              <a:rPr lang="en-US" sz="3200" b="1" dirty="0"/>
              <a:t>Sports injuries – </a:t>
            </a:r>
            <a:r>
              <a:rPr lang="en-US" sz="3200" b="1" dirty="0">
                <a:solidFill>
                  <a:srgbClr val="FF0000"/>
                </a:solidFill>
              </a:rPr>
              <a:t>Back pain (lumbago) and sciatica</a:t>
            </a:r>
            <a:endParaRPr lang="en-US" sz="3200" b="1" dirty="0">
              <a:solidFill>
                <a:srgbClr val="FF0000"/>
              </a:solidFill>
            </a:endParaRPr>
          </a:p>
        </p:txBody>
      </p:sp>
      <p:sp>
        <p:nvSpPr>
          <p:cNvPr id="3" name="Content Placeholder 2"/>
          <p:cNvSpPr>
            <a:spLocks noGrp="1"/>
          </p:cNvSpPr>
          <p:nvPr>
            <p:ph idx="1"/>
          </p:nvPr>
        </p:nvSpPr>
        <p:spPr>
          <a:xfrm>
            <a:off x="838200" y="1106424"/>
            <a:ext cx="10515600" cy="5687568"/>
          </a:xfrm>
        </p:spPr>
        <p:txBody>
          <a:bodyPr>
            <a:normAutofit/>
          </a:bodyPr>
          <a:lstStyle/>
          <a:p>
            <a:pPr>
              <a:spcAft>
                <a:spcPts val="600"/>
              </a:spcAft>
            </a:pPr>
            <a:r>
              <a:rPr lang="en-US" sz="2000" dirty="0"/>
              <a:t>Symptoms of sciatica: the person walks with difficulty, takes a forced position in which he feels the least pain (antalgic position</a:t>
            </a:r>
            <a:r>
              <a:rPr lang="en-US" sz="2000" dirty="0" smtClean="0"/>
              <a:t>).</a:t>
            </a:r>
          </a:p>
          <a:p>
            <a:pPr>
              <a:spcAft>
                <a:spcPts val="600"/>
              </a:spcAft>
            </a:pPr>
            <a:r>
              <a:rPr lang="en-US" sz="2000" dirty="0" smtClean="0"/>
              <a:t>During </a:t>
            </a:r>
            <a:r>
              <a:rPr lang="en-US" sz="2000" dirty="0"/>
              <a:t>the examination, a positive </a:t>
            </a:r>
            <a:r>
              <a:rPr lang="en-US" sz="2000" b="1" dirty="0"/>
              <a:t>Lazarevic sign </a:t>
            </a:r>
            <a:r>
              <a:rPr lang="en-US" sz="2000" dirty="0"/>
              <a:t>is observed</a:t>
            </a:r>
            <a:r>
              <a:rPr lang="en-US" sz="2000" dirty="0" smtClean="0"/>
              <a:t>.</a:t>
            </a:r>
          </a:p>
          <a:p>
            <a:pPr>
              <a:spcAft>
                <a:spcPts val="600"/>
              </a:spcAft>
            </a:pPr>
            <a:r>
              <a:rPr lang="en-US" sz="2000" dirty="0" smtClean="0"/>
              <a:t>A </a:t>
            </a:r>
            <a:r>
              <a:rPr lang="en-US" sz="2000" dirty="0"/>
              <a:t>positive Lazarevic sign is the appearance of pain that occurs in a lying position when bending the leg at the hip with the knees straight and before reaching 90 degrees</a:t>
            </a:r>
            <a:r>
              <a:rPr lang="en-US" sz="2000" dirty="0" smtClean="0"/>
              <a:t>.</a:t>
            </a:r>
          </a:p>
          <a:p>
            <a:pPr>
              <a:spcAft>
                <a:spcPts val="600"/>
              </a:spcAft>
            </a:pPr>
            <a:r>
              <a:rPr lang="en-US" sz="2000" dirty="0" smtClean="0"/>
              <a:t>First </a:t>
            </a:r>
            <a:r>
              <a:rPr lang="en-US" sz="2000" dirty="0"/>
              <a:t>aid: rest, painkillers, mandatory examination by a neurologist and physiatrist</a:t>
            </a:r>
            <a:r>
              <a:rPr lang="ru-RU" sz="2000" dirty="0" smtClean="0"/>
              <a:t>.</a:t>
            </a:r>
            <a:endParaRPr lang="en-US" sz="2000" dirty="0" smtClean="0"/>
          </a:p>
        </p:txBody>
      </p:sp>
      <p:pic>
        <p:nvPicPr>
          <p:cNvPr id="4" name="Picture 3"/>
          <p:cNvPicPr>
            <a:picLocks noChangeAspect="1"/>
          </p:cNvPicPr>
          <p:nvPr/>
        </p:nvPicPr>
        <p:blipFill>
          <a:blip r:embed="rId2"/>
          <a:stretch>
            <a:fillRect/>
          </a:stretch>
        </p:blipFill>
        <p:spPr>
          <a:xfrm>
            <a:off x="1737993" y="3407222"/>
            <a:ext cx="2797431" cy="3450778"/>
          </a:xfrm>
          <a:prstGeom prst="rect">
            <a:avLst/>
          </a:prstGeom>
        </p:spPr>
      </p:pic>
      <p:pic>
        <p:nvPicPr>
          <p:cNvPr id="11266" name="Picture 2" descr="Straight leg raise - Wikipedi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06567" y="3860833"/>
            <a:ext cx="3943350" cy="27813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6104003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85851"/>
          </a:xfrm>
        </p:spPr>
        <p:txBody>
          <a:bodyPr>
            <a:normAutofit/>
          </a:bodyPr>
          <a:lstStyle/>
          <a:p>
            <a:pPr algn="ctr"/>
            <a:r>
              <a:rPr lang="en-US" sz="3200" b="1" dirty="0"/>
              <a:t>Sports injuries - </a:t>
            </a:r>
            <a:r>
              <a:rPr lang="en-US" sz="3200" b="1" dirty="0">
                <a:solidFill>
                  <a:srgbClr val="FF0000"/>
                </a:solidFill>
              </a:rPr>
              <a:t>meniscus injury</a:t>
            </a:r>
            <a:endParaRPr lang="en-US" sz="3200" b="1" dirty="0">
              <a:solidFill>
                <a:srgbClr val="FF0000"/>
              </a:solidFill>
            </a:endParaRPr>
          </a:p>
        </p:txBody>
      </p:sp>
      <p:sp>
        <p:nvSpPr>
          <p:cNvPr id="3" name="Content Placeholder 2"/>
          <p:cNvSpPr>
            <a:spLocks noGrp="1"/>
          </p:cNvSpPr>
          <p:nvPr>
            <p:ph idx="1"/>
          </p:nvPr>
        </p:nvSpPr>
        <p:spPr>
          <a:xfrm>
            <a:off x="838200" y="1106424"/>
            <a:ext cx="10515600" cy="5687568"/>
          </a:xfrm>
        </p:spPr>
        <p:txBody>
          <a:bodyPr>
            <a:noAutofit/>
          </a:bodyPr>
          <a:lstStyle/>
          <a:p>
            <a:r>
              <a:rPr lang="en-US" sz="2000" dirty="0"/>
              <a:t>More than half of all knee joint injuries are meniscal lesions</a:t>
            </a:r>
            <a:r>
              <a:rPr lang="en-US" sz="2000" dirty="0" smtClean="0"/>
              <a:t>.</a:t>
            </a:r>
          </a:p>
          <a:p>
            <a:r>
              <a:rPr lang="en-US" sz="2000" dirty="0" smtClean="0"/>
              <a:t>Injury </a:t>
            </a:r>
            <a:r>
              <a:rPr lang="en-US" sz="2000" dirty="0"/>
              <a:t>to the medial meniscus is 15-20 times more common than injury to the lateral meniscus, which is a consequence of its lower mobility compared to the lateral meniscus (connection with the medial collateral ligament).</a:t>
            </a:r>
            <a:endParaRPr lang="ru-RU" sz="2000" dirty="0" smtClean="0"/>
          </a:p>
          <a:p>
            <a:pPr marL="0" indent="0">
              <a:buNone/>
            </a:pPr>
            <a:r>
              <a:rPr lang="en-US" sz="2000" dirty="0"/>
              <a:t>There are 4 types of meniscus injuries</a:t>
            </a:r>
            <a:r>
              <a:rPr lang="en-US" sz="2000" dirty="0" smtClean="0"/>
              <a:t>:</a:t>
            </a:r>
          </a:p>
          <a:p>
            <a:r>
              <a:rPr lang="en-US" sz="2000" dirty="0" smtClean="0"/>
              <a:t>Fresh </a:t>
            </a:r>
            <a:r>
              <a:rPr lang="en-US" sz="2000" dirty="0"/>
              <a:t>injuries that occur on a healthy meniscus, and are most common in athletes. They are usually the result of the action of strong forces</a:t>
            </a:r>
            <a:r>
              <a:rPr lang="en-US" sz="2000" dirty="0" smtClean="0"/>
              <a:t>;</a:t>
            </a:r>
          </a:p>
          <a:p>
            <a:r>
              <a:rPr lang="en-US" sz="2000" dirty="0" smtClean="0"/>
              <a:t>Late </a:t>
            </a:r>
            <a:r>
              <a:rPr lang="en-US" sz="2000" dirty="0"/>
              <a:t>meniscal damage, where there is earlier traumatic damage to the meniscus</a:t>
            </a:r>
            <a:r>
              <a:rPr lang="en-US" sz="2000" dirty="0" smtClean="0"/>
              <a:t>;</a:t>
            </a:r>
          </a:p>
          <a:p>
            <a:r>
              <a:rPr lang="en-US" sz="2000" dirty="0" smtClean="0"/>
              <a:t>Late </a:t>
            </a:r>
            <a:r>
              <a:rPr lang="en-US" sz="2000" dirty="0"/>
              <a:t>meniscal damage with knee laxity is a sign of </a:t>
            </a:r>
            <a:r>
              <a:rPr lang="en-US" sz="2000" dirty="0" smtClean="0"/>
              <a:t>degeneration </a:t>
            </a:r>
            <a:r>
              <a:rPr lang="en-US" sz="2000" dirty="0"/>
              <a:t>of the joint capsule</a:t>
            </a:r>
            <a:r>
              <a:rPr lang="en-US" sz="2000" dirty="0" smtClean="0"/>
              <a:t>;</a:t>
            </a:r>
          </a:p>
          <a:p>
            <a:r>
              <a:rPr lang="en-US" sz="2000" dirty="0" smtClean="0"/>
              <a:t>Spontaneous </a:t>
            </a:r>
            <a:r>
              <a:rPr lang="en-US" sz="2000" dirty="0"/>
              <a:t>meniscus injury due to primary degeneration of the meniscus tissue (occurs in mountaineers).</a:t>
            </a:r>
            <a:endParaRPr lang="sr-Cyrl-RS" sz="2000" dirty="0" smtClean="0"/>
          </a:p>
        </p:txBody>
      </p:sp>
    </p:spTree>
    <p:extLst>
      <p:ext uri="{BB962C8B-B14F-4D97-AF65-F5344CB8AC3E}">
        <p14:creationId xmlns:p14="http://schemas.microsoft.com/office/powerpoint/2010/main" val="290142160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85851"/>
          </a:xfrm>
        </p:spPr>
        <p:txBody>
          <a:bodyPr>
            <a:normAutofit/>
          </a:bodyPr>
          <a:lstStyle/>
          <a:p>
            <a:pPr algn="ctr"/>
            <a:r>
              <a:rPr lang="en-US" sz="3200" b="1" dirty="0"/>
              <a:t>Sports injuries - </a:t>
            </a:r>
            <a:r>
              <a:rPr lang="en-US" sz="3200" b="1" dirty="0">
                <a:solidFill>
                  <a:srgbClr val="FF0000"/>
                </a:solidFill>
              </a:rPr>
              <a:t>meniscus injury</a:t>
            </a:r>
            <a:endParaRPr lang="en-US" sz="3200" b="1" dirty="0">
              <a:solidFill>
                <a:srgbClr val="FF0000"/>
              </a:solidFill>
            </a:endParaRPr>
          </a:p>
        </p:txBody>
      </p:sp>
      <p:sp>
        <p:nvSpPr>
          <p:cNvPr id="3" name="Content Placeholder 2"/>
          <p:cNvSpPr>
            <a:spLocks noGrp="1"/>
          </p:cNvSpPr>
          <p:nvPr>
            <p:ph idx="1"/>
          </p:nvPr>
        </p:nvSpPr>
        <p:spPr>
          <a:xfrm>
            <a:off x="838200" y="1106424"/>
            <a:ext cx="10515600" cy="5687568"/>
          </a:xfrm>
        </p:spPr>
        <p:txBody>
          <a:bodyPr>
            <a:noAutofit/>
          </a:bodyPr>
          <a:lstStyle/>
          <a:p>
            <a:pPr marL="0" indent="0">
              <a:buNone/>
            </a:pPr>
            <a:r>
              <a:rPr lang="en-US" sz="1900" dirty="0"/>
              <a:t>Signs of a fresh meniscus injury are</a:t>
            </a:r>
            <a:r>
              <a:rPr lang="en-US" sz="1900" dirty="0" smtClean="0"/>
              <a:t>:</a:t>
            </a:r>
          </a:p>
          <a:p>
            <a:r>
              <a:rPr lang="en-US" sz="1900" dirty="0" smtClean="0"/>
              <a:t>functional disorders</a:t>
            </a:r>
          </a:p>
          <a:p>
            <a:r>
              <a:rPr lang="en-US" sz="1900" dirty="0" smtClean="0"/>
              <a:t>pain </a:t>
            </a:r>
            <a:r>
              <a:rPr lang="en-US" sz="1900" dirty="0"/>
              <a:t>on the side of the injured </a:t>
            </a:r>
            <a:r>
              <a:rPr lang="en-US" sz="1900" dirty="0" smtClean="0"/>
              <a:t>meniscus</a:t>
            </a:r>
          </a:p>
          <a:p>
            <a:r>
              <a:rPr lang="en-US" sz="1900" dirty="0" smtClean="0"/>
              <a:t>effusion </a:t>
            </a:r>
            <a:r>
              <a:rPr lang="en-US" sz="1900" dirty="0"/>
              <a:t>in the </a:t>
            </a:r>
            <a:r>
              <a:rPr lang="en-US" sz="1900" dirty="0" smtClean="0"/>
              <a:t>knee</a:t>
            </a:r>
          </a:p>
          <a:p>
            <a:r>
              <a:rPr lang="en-US" sz="1900" dirty="0" smtClean="0"/>
              <a:t>pain </a:t>
            </a:r>
            <a:r>
              <a:rPr lang="en-US" sz="1900" dirty="0"/>
              <a:t>when palpating the knee in the area of the joint </a:t>
            </a:r>
            <a:r>
              <a:rPr lang="en-US" sz="1900" dirty="0" smtClean="0"/>
              <a:t>crack</a:t>
            </a:r>
          </a:p>
          <a:p>
            <a:r>
              <a:rPr lang="en-US" sz="1900" dirty="0" smtClean="0"/>
              <a:t>x-ray </a:t>
            </a:r>
            <a:r>
              <a:rPr lang="en-US" sz="1900" dirty="0"/>
              <a:t>findings, magnetic resonance </a:t>
            </a:r>
            <a:r>
              <a:rPr lang="en-US" sz="1900" dirty="0" smtClean="0"/>
              <a:t>findings</a:t>
            </a:r>
          </a:p>
          <a:p>
            <a:pPr marL="0" indent="0">
              <a:buNone/>
            </a:pPr>
            <a:endParaRPr lang="ru-RU" sz="1900" dirty="0" smtClean="0"/>
          </a:p>
          <a:p>
            <a:pPr marL="0" indent="0">
              <a:buNone/>
            </a:pPr>
            <a:r>
              <a:rPr lang="en-US" sz="1900" dirty="0"/>
              <a:t>Signs of a chronic meniscus injury are</a:t>
            </a:r>
            <a:r>
              <a:rPr lang="en-US" sz="1900" dirty="0" smtClean="0"/>
              <a:t>:</a:t>
            </a:r>
          </a:p>
          <a:p>
            <a:r>
              <a:rPr lang="en-US" sz="1900" dirty="0" smtClean="0"/>
              <a:t>history </a:t>
            </a:r>
            <a:r>
              <a:rPr lang="en-US" sz="1900" dirty="0"/>
              <a:t>of meniscus </a:t>
            </a:r>
            <a:r>
              <a:rPr lang="en-US" sz="1900" dirty="0" smtClean="0"/>
              <a:t>injury</a:t>
            </a:r>
          </a:p>
          <a:p>
            <a:r>
              <a:rPr lang="en-US" sz="1900" dirty="0" smtClean="0"/>
              <a:t>atrophy </a:t>
            </a:r>
            <a:r>
              <a:rPr lang="en-US" sz="1900" dirty="0"/>
              <a:t>of the front group of upper leg muscles, especially m. </a:t>
            </a:r>
            <a:r>
              <a:rPr lang="en-US" sz="1900" dirty="0" err="1"/>
              <a:t>vastus</a:t>
            </a:r>
            <a:r>
              <a:rPr lang="en-US" sz="1900" dirty="0"/>
              <a:t> </a:t>
            </a:r>
            <a:r>
              <a:rPr lang="en-US" sz="1900" dirty="0" err="1" smtClean="0"/>
              <a:t>medialis</a:t>
            </a:r>
            <a:endParaRPr lang="en-US" sz="1900" dirty="0" smtClean="0"/>
          </a:p>
          <a:p>
            <a:r>
              <a:rPr lang="en-US" sz="1900" dirty="0" smtClean="0"/>
              <a:t>more </a:t>
            </a:r>
            <a:r>
              <a:rPr lang="en-US" sz="1900" dirty="0"/>
              <a:t>frequent blockages in the </a:t>
            </a:r>
            <a:r>
              <a:rPr lang="en-US" sz="1900" dirty="0" smtClean="0"/>
              <a:t>anamnesis</a:t>
            </a:r>
          </a:p>
          <a:p>
            <a:r>
              <a:rPr lang="en-US" sz="1900" dirty="0" smtClean="0"/>
              <a:t>pain </a:t>
            </a:r>
            <a:r>
              <a:rPr lang="en-US" sz="1900" dirty="0"/>
              <a:t>in the area of the joint crack, as well as pain during rotational movements of the lower </a:t>
            </a:r>
            <a:r>
              <a:rPr lang="en-US" sz="1900" dirty="0" smtClean="0"/>
              <a:t>leg</a:t>
            </a:r>
          </a:p>
          <a:p>
            <a:r>
              <a:rPr lang="en-US" sz="1900" dirty="0" smtClean="0"/>
              <a:t>knee </a:t>
            </a:r>
            <a:r>
              <a:rPr lang="en-US" sz="1900" dirty="0"/>
              <a:t>effusion is less </a:t>
            </a:r>
            <a:r>
              <a:rPr lang="en-US" sz="1900" dirty="0" smtClean="0"/>
              <a:t>common</a:t>
            </a:r>
          </a:p>
          <a:p>
            <a:r>
              <a:rPr lang="en-US" sz="1900" dirty="0" smtClean="0"/>
              <a:t>x-ray </a:t>
            </a:r>
            <a:r>
              <a:rPr lang="en-US" sz="1900" dirty="0"/>
              <a:t>findings, magnetic resonance findings</a:t>
            </a:r>
            <a:endParaRPr lang="sr-Cyrl-RS" sz="1900" dirty="0" smtClean="0"/>
          </a:p>
        </p:txBody>
      </p:sp>
      <p:pic>
        <p:nvPicPr>
          <p:cNvPr id="5" name="Picture 4"/>
          <p:cNvPicPr>
            <a:picLocks noChangeAspect="1"/>
          </p:cNvPicPr>
          <p:nvPr/>
        </p:nvPicPr>
        <p:blipFill>
          <a:blip r:embed="rId2"/>
          <a:stretch>
            <a:fillRect/>
          </a:stretch>
        </p:blipFill>
        <p:spPr>
          <a:xfrm>
            <a:off x="8720328" y="1106424"/>
            <a:ext cx="2951988" cy="2951988"/>
          </a:xfrm>
          <a:prstGeom prst="rect">
            <a:avLst/>
          </a:prstGeom>
        </p:spPr>
      </p:pic>
    </p:spTree>
    <p:extLst>
      <p:ext uri="{BB962C8B-B14F-4D97-AF65-F5344CB8AC3E}">
        <p14:creationId xmlns:p14="http://schemas.microsoft.com/office/powerpoint/2010/main" val="636268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85851"/>
          </a:xfrm>
        </p:spPr>
        <p:txBody>
          <a:bodyPr>
            <a:normAutofit/>
          </a:bodyPr>
          <a:lstStyle/>
          <a:p>
            <a:pPr algn="ctr"/>
            <a:r>
              <a:rPr lang="en-US" sz="3200" b="1" dirty="0"/>
              <a:t>Sports injuries - muscle injuries</a:t>
            </a:r>
            <a:endParaRPr lang="en-US" sz="3200" b="1" dirty="0"/>
          </a:p>
        </p:txBody>
      </p:sp>
      <p:sp>
        <p:nvSpPr>
          <p:cNvPr id="3" name="Content Placeholder 2"/>
          <p:cNvSpPr>
            <a:spLocks noGrp="1"/>
          </p:cNvSpPr>
          <p:nvPr>
            <p:ph idx="1"/>
          </p:nvPr>
        </p:nvSpPr>
        <p:spPr>
          <a:xfrm>
            <a:off x="838200" y="1106424"/>
            <a:ext cx="10515600" cy="5687568"/>
          </a:xfrm>
        </p:spPr>
        <p:txBody>
          <a:bodyPr>
            <a:normAutofit lnSpcReduction="10000"/>
          </a:bodyPr>
          <a:lstStyle/>
          <a:p>
            <a:r>
              <a:rPr lang="en-US" sz="2000" b="1" dirty="0"/>
              <a:t>Muscle contusion (contusion) is the most common injury in contact sports (football, boxing, rugby</a:t>
            </a:r>
            <a:r>
              <a:rPr lang="en-US" sz="2000" b="1" dirty="0" smtClean="0"/>
              <a:t>...);</a:t>
            </a:r>
          </a:p>
          <a:p>
            <a:r>
              <a:rPr lang="en-US" sz="2000" dirty="0" smtClean="0"/>
              <a:t>The </a:t>
            </a:r>
            <a:r>
              <a:rPr lang="en-US" sz="2000" dirty="0"/>
              <a:t>muscles of the lower extremities are most exposed (m. quadriceps </a:t>
            </a:r>
            <a:r>
              <a:rPr lang="en-US" sz="2000" dirty="0" err="1"/>
              <a:t>femoris</a:t>
            </a:r>
            <a:r>
              <a:rPr lang="en-US" sz="2000" dirty="0"/>
              <a:t>, m. </a:t>
            </a:r>
            <a:r>
              <a:rPr lang="en-US" sz="2000" dirty="0" err="1"/>
              <a:t>tibialis</a:t>
            </a:r>
            <a:r>
              <a:rPr lang="en-US" sz="2000" dirty="0"/>
              <a:t> anterior</a:t>
            </a:r>
            <a:r>
              <a:rPr lang="en-US" sz="2000" dirty="0" smtClean="0"/>
              <a:t>);</a:t>
            </a:r>
          </a:p>
          <a:p>
            <a:r>
              <a:rPr lang="en-US" sz="2000" dirty="0" smtClean="0"/>
              <a:t>A </a:t>
            </a:r>
            <a:r>
              <a:rPr lang="en-US" sz="2000" dirty="0"/>
              <a:t>hematoma and inflammatory reaction occurs at the site of the impact</a:t>
            </a:r>
            <a:r>
              <a:rPr lang="en-US" sz="2000" dirty="0" smtClean="0"/>
              <a:t>;</a:t>
            </a:r>
          </a:p>
          <a:p>
            <a:r>
              <a:rPr lang="en-US" sz="2000" dirty="0" smtClean="0"/>
              <a:t>If </a:t>
            </a:r>
            <a:r>
              <a:rPr lang="en-US" sz="2000" dirty="0"/>
              <a:t>it is not treated, the hematoma is replaced by dense connective tissue (a scar is formed) that prevents the complete regeneration of muscle tissue</a:t>
            </a:r>
            <a:r>
              <a:rPr lang="en-US" sz="2000" dirty="0" smtClean="0"/>
              <a:t>;</a:t>
            </a:r>
          </a:p>
          <a:p>
            <a:r>
              <a:rPr lang="en-US" sz="2000" dirty="0" smtClean="0"/>
              <a:t>This </a:t>
            </a:r>
            <a:r>
              <a:rPr lang="en-US" sz="2000" dirty="0"/>
              <a:t>injury is accompanied by severe pain, causes temporary incapacity and requires longer rehabilitation</a:t>
            </a:r>
            <a:r>
              <a:rPr lang="en-US" sz="2000" dirty="0" smtClean="0"/>
              <a:t>;</a:t>
            </a:r>
          </a:p>
          <a:p>
            <a:r>
              <a:rPr lang="en-US" sz="2000" dirty="0" smtClean="0"/>
              <a:t>First </a:t>
            </a:r>
            <a:r>
              <a:rPr lang="en-US" sz="2000" dirty="0"/>
              <a:t>aid consists in the application of ice and the application of anti-inflammatory drugs (aspirin, </a:t>
            </a:r>
            <a:r>
              <a:rPr lang="en-US" sz="2000" dirty="0" smtClean="0"/>
              <a:t>ibuprofen);</a:t>
            </a:r>
          </a:p>
          <a:p>
            <a:r>
              <a:rPr lang="en-US" sz="2000" dirty="0" smtClean="0"/>
              <a:t>Immobilization </a:t>
            </a:r>
            <a:r>
              <a:rPr lang="en-US" sz="2000" dirty="0"/>
              <a:t>in the position of the stretched muscle reduces the size of the swelling and the degree of bleeding</a:t>
            </a:r>
            <a:r>
              <a:rPr lang="en-US" sz="2000" dirty="0" smtClean="0"/>
              <a:t>.</a:t>
            </a:r>
          </a:p>
          <a:p>
            <a:r>
              <a:rPr lang="en-US" sz="2000" b="1" dirty="0" smtClean="0"/>
              <a:t>Massage </a:t>
            </a:r>
            <a:r>
              <a:rPr lang="en-US" sz="2000" b="1" dirty="0"/>
              <a:t>is contraindicated because it can cause further damage</a:t>
            </a:r>
            <a:r>
              <a:rPr lang="en-US" sz="2000" b="1" dirty="0" smtClean="0"/>
              <a:t>!</a:t>
            </a:r>
          </a:p>
          <a:p>
            <a:r>
              <a:rPr lang="en-US" sz="2000" dirty="0" smtClean="0"/>
              <a:t>The </a:t>
            </a:r>
            <a:r>
              <a:rPr lang="en-US" sz="2000" dirty="0"/>
              <a:t>main complication is calcification of the scar (</a:t>
            </a:r>
            <a:r>
              <a:rPr lang="en-US" sz="2000" i="1" dirty="0"/>
              <a:t>myositis </a:t>
            </a:r>
            <a:r>
              <a:rPr lang="en-US" sz="2000" i="1" dirty="0" err="1"/>
              <a:t>ossificans</a:t>
            </a:r>
            <a:r>
              <a:rPr lang="en-US" sz="2000" dirty="0" smtClean="0"/>
              <a:t>);</a:t>
            </a:r>
          </a:p>
          <a:p>
            <a:r>
              <a:rPr lang="en-US" sz="2000" dirty="0" smtClean="0"/>
              <a:t>In </a:t>
            </a:r>
            <a:r>
              <a:rPr lang="en-US" sz="2000" dirty="0"/>
              <a:t>some cases, the periosteum is damaged, which is accompanied by the appearance of a </a:t>
            </a:r>
            <a:r>
              <a:rPr lang="en-US" sz="2000" dirty="0" err="1"/>
              <a:t>subperiosteal</a:t>
            </a:r>
            <a:r>
              <a:rPr lang="en-US" sz="2000" dirty="0"/>
              <a:t> hematoma.</a:t>
            </a:r>
            <a:endParaRPr lang="en-US" sz="2000" dirty="0" smtClean="0"/>
          </a:p>
        </p:txBody>
      </p:sp>
    </p:spTree>
    <p:extLst>
      <p:ext uri="{BB962C8B-B14F-4D97-AF65-F5344CB8AC3E}">
        <p14:creationId xmlns:p14="http://schemas.microsoft.com/office/powerpoint/2010/main" val="14624645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85851"/>
          </a:xfrm>
        </p:spPr>
        <p:txBody>
          <a:bodyPr>
            <a:normAutofit/>
          </a:bodyPr>
          <a:lstStyle/>
          <a:p>
            <a:pPr algn="ctr"/>
            <a:r>
              <a:rPr lang="en-US" sz="3200" b="1" dirty="0"/>
              <a:t>Sports injuries - muscle injuries</a:t>
            </a:r>
            <a:endParaRPr lang="en-US" sz="3200" b="1" dirty="0"/>
          </a:p>
        </p:txBody>
      </p:sp>
      <p:sp>
        <p:nvSpPr>
          <p:cNvPr id="3" name="Content Placeholder 2"/>
          <p:cNvSpPr>
            <a:spLocks noGrp="1"/>
          </p:cNvSpPr>
          <p:nvPr>
            <p:ph idx="1"/>
          </p:nvPr>
        </p:nvSpPr>
        <p:spPr>
          <a:xfrm>
            <a:off x="838200" y="1106424"/>
            <a:ext cx="10515600" cy="5687568"/>
          </a:xfrm>
        </p:spPr>
        <p:txBody>
          <a:bodyPr>
            <a:normAutofit fontScale="92500"/>
          </a:bodyPr>
          <a:lstStyle/>
          <a:p>
            <a:r>
              <a:rPr lang="en-US" sz="2400" b="1" dirty="0"/>
              <a:t>Muscle stretching (</a:t>
            </a:r>
            <a:r>
              <a:rPr lang="en-US" sz="2400" b="1" dirty="0" err="1"/>
              <a:t>distensio</a:t>
            </a:r>
            <a:r>
              <a:rPr lang="en-US" sz="2400" b="1" dirty="0"/>
              <a:t>) </a:t>
            </a:r>
            <a:r>
              <a:rPr lang="en-US" sz="2400" dirty="0"/>
              <a:t>is an indirect injury that occurs due to excessive stretching by antagonistic muscles under the influence of gravity and other external forces or during the maximum active contraction of a given muscle</a:t>
            </a:r>
            <a:r>
              <a:rPr lang="en-US" sz="2400" dirty="0" smtClean="0"/>
              <a:t>.</a:t>
            </a:r>
          </a:p>
          <a:p>
            <a:endParaRPr lang="en-US" sz="2400" dirty="0" smtClean="0"/>
          </a:p>
          <a:p>
            <a:r>
              <a:rPr lang="en-US" sz="2400" dirty="0" smtClean="0"/>
              <a:t>The </a:t>
            </a:r>
            <a:r>
              <a:rPr lang="en-US" sz="2400" dirty="0"/>
              <a:t>most exposed to these injuries are the muscles of the back of the thigh, the right muscle of the thigh, the biceps muscle of the upper arm, which have a high degree of white muscle fibers (</a:t>
            </a:r>
            <a:r>
              <a:rPr lang="en-US" sz="2400" dirty="0" err="1"/>
              <a:t>biarticular</a:t>
            </a:r>
            <a:r>
              <a:rPr lang="en-US" sz="2400" dirty="0"/>
              <a:t> muscles</a:t>
            </a:r>
            <a:r>
              <a:rPr lang="en-US" sz="2400" dirty="0" smtClean="0"/>
              <a:t>).</a:t>
            </a:r>
          </a:p>
          <a:p>
            <a:endParaRPr lang="en-US" sz="2400" dirty="0" smtClean="0"/>
          </a:p>
          <a:p>
            <a:r>
              <a:rPr lang="en-US" sz="2400" dirty="0" smtClean="0"/>
              <a:t>As </a:t>
            </a:r>
            <a:r>
              <a:rPr lang="en-US" sz="2400" dirty="0"/>
              <a:t>a rule, a muscle strain is a </a:t>
            </a:r>
            <a:r>
              <a:rPr lang="en-US" sz="2400" dirty="0" err="1"/>
              <a:t>macrotrauma</a:t>
            </a:r>
            <a:r>
              <a:rPr lang="en-US" sz="2400" dirty="0"/>
              <a:t>. </a:t>
            </a:r>
            <a:endParaRPr lang="en-US" sz="2400" dirty="0" smtClean="0"/>
          </a:p>
          <a:p>
            <a:endParaRPr lang="en-US" sz="2400" dirty="0" smtClean="0"/>
          </a:p>
          <a:p>
            <a:r>
              <a:rPr lang="en-US" sz="2400" dirty="0" smtClean="0"/>
              <a:t>It </a:t>
            </a:r>
            <a:r>
              <a:rPr lang="en-US" sz="2400" dirty="0"/>
              <a:t>occurs suddenly, quickly and immediately produces clinical signs and symptoms</a:t>
            </a:r>
            <a:r>
              <a:rPr lang="en-US" sz="2400" dirty="0" smtClean="0"/>
              <a:t>.</a:t>
            </a:r>
          </a:p>
          <a:p>
            <a:endParaRPr lang="en-US" sz="2400" dirty="0" smtClean="0"/>
          </a:p>
          <a:p>
            <a:r>
              <a:rPr lang="en-US" sz="2400" dirty="0" smtClean="0"/>
              <a:t>A </a:t>
            </a:r>
            <a:r>
              <a:rPr lang="en-US" sz="2400" dirty="0"/>
              <a:t>muscle strain is a partial defect of the muscle tissue, which means that the entire cross-section of the muscle is not affected. Otherwise, it is a tear or rupture</a:t>
            </a:r>
            <a:r>
              <a:rPr lang="sr-Cyrl-RS" sz="2400" dirty="0" smtClean="0"/>
              <a:t>.</a:t>
            </a:r>
            <a:endParaRPr lang="ru-RU" sz="1400" dirty="0" smtClean="0"/>
          </a:p>
        </p:txBody>
      </p:sp>
    </p:spTree>
    <p:extLst>
      <p:ext uri="{BB962C8B-B14F-4D97-AF65-F5344CB8AC3E}">
        <p14:creationId xmlns:p14="http://schemas.microsoft.com/office/powerpoint/2010/main" val="34006499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85851"/>
          </a:xfrm>
        </p:spPr>
        <p:txBody>
          <a:bodyPr>
            <a:normAutofit/>
          </a:bodyPr>
          <a:lstStyle/>
          <a:p>
            <a:pPr algn="ctr"/>
            <a:r>
              <a:rPr lang="en-US" sz="3200" b="1" dirty="0"/>
              <a:t>Sports injuries - muscle injuries</a:t>
            </a:r>
            <a:endParaRPr lang="en-US" sz="3200" b="1" dirty="0"/>
          </a:p>
        </p:txBody>
      </p:sp>
      <p:sp>
        <p:nvSpPr>
          <p:cNvPr id="3" name="Content Placeholder 2"/>
          <p:cNvSpPr>
            <a:spLocks noGrp="1"/>
          </p:cNvSpPr>
          <p:nvPr>
            <p:ph idx="1"/>
          </p:nvPr>
        </p:nvSpPr>
        <p:spPr>
          <a:xfrm>
            <a:off x="838200" y="1106424"/>
            <a:ext cx="10515600" cy="5687568"/>
          </a:xfrm>
        </p:spPr>
        <p:txBody>
          <a:bodyPr>
            <a:normAutofit lnSpcReduction="10000"/>
          </a:bodyPr>
          <a:lstStyle/>
          <a:p>
            <a:pPr>
              <a:spcAft>
                <a:spcPts val="600"/>
              </a:spcAft>
            </a:pPr>
            <a:r>
              <a:rPr lang="en-US" sz="2400" dirty="0"/>
              <a:t>Immediately after a muscle injury, an inflammatory reaction occurs, which is more characterized by swelling (edema) than bleeding</a:t>
            </a:r>
            <a:r>
              <a:rPr lang="en-US" sz="2400" dirty="0" smtClean="0"/>
              <a:t>.</a:t>
            </a:r>
          </a:p>
          <a:p>
            <a:pPr>
              <a:spcAft>
                <a:spcPts val="600"/>
              </a:spcAft>
            </a:pPr>
            <a:r>
              <a:rPr lang="en-US" sz="2400" dirty="0" smtClean="0"/>
              <a:t>In </a:t>
            </a:r>
            <a:r>
              <a:rPr lang="en-US" sz="2400" dirty="0"/>
              <a:t>case of severe damage, significant bleeding occurs. </a:t>
            </a:r>
            <a:endParaRPr lang="en-US" sz="2400" dirty="0" smtClean="0"/>
          </a:p>
          <a:p>
            <a:pPr>
              <a:spcAft>
                <a:spcPts val="600"/>
              </a:spcAft>
            </a:pPr>
            <a:r>
              <a:rPr lang="en-US" sz="2400" dirty="0" smtClean="0"/>
              <a:t>Sometimes </a:t>
            </a:r>
            <a:r>
              <a:rPr lang="en-US" sz="2400" dirty="0"/>
              <a:t>internal blood collections (hematoma) can be palpated</a:t>
            </a:r>
            <a:r>
              <a:rPr lang="en-US" sz="2400" dirty="0" smtClean="0"/>
              <a:t>.</a:t>
            </a:r>
          </a:p>
          <a:p>
            <a:pPr>
              <a:spcAft>
                <a:spcPts val="600"/>
              </a:spcAft>
            </a:pPr>
            <a:r>
              <a:rPr lang="en-US" sz="2400" dirty="0" smtClean="0"/>
              <a:t>The </a:t>
            </a:r>
            <a:r>
              <a:rPr lang="en-US" sz="2400" dirty="0"/>
              <a:t>hematoma (bruise) descends over time, under the influence of the earth's gravity, along the muscle fascia and appears in the subcutaneous tissue</a:t>
            </a:r>
            <a:r>
              <a:rPr lang="en-US" sz="2400" dirty="0" smtClean="0"/>
              <a:t>.</a:t>
            </a:r>
          </a:p>
          <a:p>
            <a:pPr>
              <a:spcAft>
                <a:spcPts val="600"/>
              </a:spcAft>
            </a:pPr>
            <a:r>
              <a:rPr lang="en-US" sz="2400" dirty="0" smtClean="0"/>
              <a:t>The </a:t>
            </a:r>
            <a:r>
              <a:rPr lang="en-US" sz="2400" dirty="0"/>
              <a:t>skin above that place initially turns blue and later turns green</a:t>
            </a:r>
            <a:r>
              <a:rPr lang="en-US" sz="2400" dirty="0" smtClean="0"/>
              <a:t>.</a:t>
            </a:r>
          </a:p>
          <a:p>
            <a:pPr>
              <a:spcAft>
                <a:spcPts val="600"/>
              </a:spcAft>
            </a:pPr>
            <a:r>
              <a:rPr lang="en-US" sz="2400" dirty="0" smtClean="0"/>
              <a:t>Tearing </a:t>
            </a:r>
            <a:r>
              <a:rPr lang="en-US" sz="2400" dirty="0"/>
              <a:t>of a small number of fibers is accompanied by the appearance of pain in the form of burning and burning with relatively preserved movements</a:t>
            </a:r>
            <a:r>
              <a:rPr lang="en-US" sz="2400" dirty="0" smtClean="0"/>
              <a:t>.</a:t>
            </a:r>
          </a:p>
          <a:p>
            <a:pPr>
              <a:spcAft>
                <a:spcPts val="600"/>
              </a:spcAft>
            </a:pPr>
            <a:r>
              <a:rPr lang="en-US" sz="2400" dirty="0" smtClean="0"/>
              <a:t>When </a:t>
            </a:r>
            <a:r>
              <a:rPr lang="en-US" sz="2400" dirty="0"/>
              <a:t>a large number of fibers are torn, there is a sudden stabbing pain that gradually subsides</a:t>
            </a:r>
            <a:r>
              <a:rPr lang="en-US" sz="2400" dirty="0" smtClean="0"/>
              <a:t>.</a:t>
            </a:r>
          </a:p>
          <a:p>
            <a:pPr>
              <a:spcAft>
                <a:spcPts val="600"/>
              </a:spcAft>
            </a:pPr>
            <a:r>
              <a:rPr lang="en-US" sz="2400" dirty="0" smtClean="0"/>
              <a:t>The </a:t>
            </a:r>
            <a:r>
              <a:rPr lang="en-US" sz="2400" dirty="0"/>
              <a:t>pain is restored when performing voluntary movements, which completely immobilizes the joint in which the movement is performed.</a:t>
            </a:r>
            <a:endParaRPr lang="ru-RU" sz="1200" dirty="0" smtClean="0"/>
          </a:p>
        </p:txBody>
      </p:sp>
    </p:spTree>
    <p:extLst>
      <p:ext uri="{BB962C8B-B14F-4D97-AF65-F5344CB8AC3E}">
        <p14:creationId xmlns:p14="http://schemas.microsoft.com/office/powerpoint/2010/main" val="28613901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85851"/>
          </a:xfrm>
        </p:spPr>
        <p:txBody>
          <a:bodyPr>
            <a:normAutofit/>
          </a:bodyPr>
          <a:lstStyle/>
          <a:p>
            <a:pPr algn="ctr"/>
            <a:r>
              <a:rPr lang="en-US" sz="3200" b="1" dirty="0"/>
              <a:t>Sports injuries - muscle injuries</a:t>
            </a:r>
            <a:endParaRPr lang="en-US" sz="3200" b="1" dirty="0"/>
          </a:p>
        </p:txBody>
      </p:sp>
      <p:sp>
        <p:nvSpPr>
          <p:cNvPr id="3" name="Content Placeholder 2"/>
          <p:cNvSpPr>
            <a:spLocks noGrp="1"/>
          </p:cNvSpPr>
          <p:nvPr>
            <p:ph idx="1"/>
          </p:nvPr>
        </p:nvSpPr>
        <p:spPr>
          <a:xfrm>
            <a:off x="838200" y="905256"/>
            <a:ext cx="10515600" cy="5934456"/>
          </a:xfrm>
        </p:spPr>
        <p:txBody>
          <a:bodyPr>
            <a:normAutofit fontScale="77500" lnSpcReduction="20000"/>
          </a:bodyPr>
          <a:lstStyle/>
          <a:p>
            <a:pPr>
              <a:spcAft>
                <a:spcPts val="1200"/>
              </a:spcAft>
            </a:pPr>
            <a:r>
              <a:rPr lang="en-US" b="1" dirty="0"/>
              <a:t>Muscle tearing (rupture) </a:t>
            </a:r>
            <a:r>
              <a:rPr lang="en-US" dirty="0"/>
              <a:t>occurs most often in the area of the muscle-tendon junction (an example is the junction of the triceps muscle and the Achilles tendon</a:t>
            </a:r>
            <a:r>
              <a:rPr lang="en-US" dirty="0" smtClean="0"/>
              <a:t>);</a:t>
            </a:r>
          </a:p>
          <a:p>
            <a:pPr>
              <a:spcAft>
                <a:spcPts val="1200"/>
              </a:spcAft>
            </a:pPr>
            <a:r>
              <a:rPr lang="en-US" dirty="0" smtClean="0"/>
              <a:t>A </a:t>
            </a:r>
            <a:r>
              <a:rPr lang="en-US" dirty="0"/>
              <a:t>defect in the muscle tissue is observed</a:t>
            </a:r>
            <a:r>
              <a:rPr lang="en-US" dirty="0" smtClean="0"/>
              <a:t>;</a:t>
            </a:r>
          </a:p>
          <a:p>
            <a:pPr>
              <a:spcAft>
                <a:spcPts val="1200"/>
              </a:spcAft>
            </a:pPr>
            <a:r>
              <a:rPr lang="en-US" dirty="0" smtClean="0"/>
              <a:t>Rupture </a:t>
            </a:r>
            <a:r>
              <a:rPr lang="en-US" dirty="0"/>
              <a:t>can be complete or incomplete - incomplete muscle ruptures are treated as severe distensions, while complete ruptures require surgical treatment in order to remove the hematoma and suture the broken parts</a:t>
            </a:r>
            <a:r>
              <a:rPr lang="en-US" dirty="0" smtClean="0"/>
              <a:t>;</a:t>
            </a:r>
          </a:p>
          <a:p>
            <a:pPr>
              <a:spcAft>
                <a:spcPts val="1200"/>
              </a:spcAft>
            </a:pPr>
            <a:r>
              <a:rPr lang="en-US" dirty="0" smtClean="0"/>
              <a:t>Injuries </a:t>
            </a:r>
            <a:r>
              <a:rPr lang="en-US" dirty="0"/>
              <a:t>most often occur either at the beginning or at the end of training or competition</a:t>
            </a:r>
            <a:r>
              <a:rPr lang="en-US" dirty="0" smtClean="0"/>
              <a:t>.</a:t>
            </a:r>
          </a:p>
          <a:p>
            <a:pPr>
              <a:spcAft>
                <a:spcPts val="1200"/>
              </a:spcAft>
            </a:pPr>
            <a:r>
              <a:rPr lang="en-US" dirty="0" smtClean="0"/>
              <a:t>At </a:t>
            </a:r>
            <a:r>
              <a:rPr lang="en-US" dirty="0"/>
              <a:t>the beginning, they are most often due to inadequate warming up of the body, that is, the muscles themselves</a:t>
            </a:r>
            <a:r>
              <a:rPr lang="en-US" dirty="0" smtClean="0"/>
              <a:t>.</a:t>
            </a:r>
          </a:p>
          <a:p>
            <a:pPr>
              <a:spcAft>
                <a:spcPts val="1200"/>
              </a:spcAft>
            </a:pPr>
            <a:r>
              <a:rPr lang="en-US" dirty="0" smtClean="0"/>
              <a:t>By </a:t>
            </a:r>
            <a:r>
              <a:rPr lang="en-US" dirty="0"/>
              <a:t>warming up, we reach the working temperature of the engaged muscles and the muscle becomes more elastic and resistant to injury</a:t>
            </a:r>
            <a:r>
              <a:rPr lang="en-US" dirty="0" smtClean="0"/>
              <a:t>!</a:t>
            </a:r>
          </a:p>
          <a:p>
            <a:pPr>
              <a:spcAft>
                <a:spcPts val="1200"/>
              </a:spcAft>
            </a:pPr>
            <a:r>
              <a:rPr lang="en-US" dirty="0" smtClean="0"/>
              <a:t>Muscle </a:t>
            </a:r>
            <a:r>
              <a:rPr lang="en-US" dirty="0"/>
              <a:t>stretching is most often used to prevent injuries</a:t>
            </a:r>
            <a:r>
              <a:rPr lang="en-US" dirty="0" smtClean="0"/>
              <a:t>.</a:t>
            </a:r>
          </a:p>
          <a:p>
            <a:pPr>
              <a:spcAft>
                <a:spcPts val="1200"/>
              </a:spcAft>
            </a:pPr>
            <a:r>
              <a:rPr lang="en-US" dirty="0" smtClean="0"/>
              <a:t>The </a:t>
            </a:r>
            <a:r>
              <a:rPr lang="en-US" dirty="0"/>
              <a:t>most appropriate type of stretching is static muscle stretching, where the muscle is placed in a position of maximum extension and maintained in that position for a certain amount of time.</a:t>
            </a:r>
            <a:endParaRPr lang="ru-RU" sz="1400" dirty="0" smtClean="0"/>
          </a:p>
        </p:txBody>
      </p:sp>
    </p:spTree>
    <p:extLst>
      <p:ext uri="{BB962C8B-B14F-4D97-AF65-F5344CB8AC3E}">
        <p14:creationId xmlns:p14="http://schemas.microsoft.com/office/powerpoint/2010/main" val="26284434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85851"/>
          </a:xfrm>
        </p:spPr>
        <p:txBody>
          <a:bodyPr>
            <a:normAutofit/>
          </a:bodyPr>
          <a:lstStyle/>
          <a:p>
            <a:pPr algn="ctr"/>
            <a:r>
              <a:rPr lang="en-US" sz="3200" b="1" dirty="0"/>
              <a:t>Sports injuries - muscle injuries</a:t>
            </a:r>
            <a:endParaRPr lang="en-US" sz="3200" b="1" dirty="0"/>
          </a:p>
        </p:txBody>
      </p:sp>
      <p:pic>
        <p:nvPicPr>
          <p:cNvPr id="5" name="Picture 4"/>
          <p:cNvPicPr>
            <a:picLocks noChangeAspect="1"/>
          </p:cNvPicPr>
          <p:nvPr/>
        </p:nvPicPr>
        <p:blipFill>
          <a:blip r:embed="rId2"/>
          <a:stretch>
            <a:fillRect/>
          </a:stretch>
        </p:blipFill>
        <p:spPr>
          <a:xfrm>
            <a:off x="300990" y="1174051"/>
            <a:ext cx="4914900" cy="2790825"/>
          </a:xfrm>
          <a:prstGeom prst="rect">
            <a:avLst/>
          </a:prstGeom>
        </p:spPr>
      </p:pic>
      <p:pic>
        <p:nvPicPr>
          <p:cNvPr id="6" name="Picture 5"/>
          <p:cNvPicPr>
            <a:picLocks noChangeAspect="1"/>
          </p:cNvPicPr>
          <p:nvPr/>
        </p:nvPicPr>
        <p:blipFill>
          <a:blip r:embed="rId3"/>
          <a:stretch>
            <a:fillRect/>
          </a:stretch>
        </p:blipFill>
        <p:spPr>
          <a:xfrm>
            <a:off x="5176584" y="2079783"/>
            <a:ext cx="2825823" cy="3770186"/>
          </a:xfrm>
          <a:prstGeom prst="rect">
            <a:avLst/>
          </a:prstGeom>
        </p:spPr>
      </p:pic>
      <p:pic>
        <p:nvPicPr>
          <p:cNvPr id="7" name="Picture 6"/>
          <p:cNvPicPr>
            <a:picLocks noChangeAspect="1"/>
          </p:cNvPicPr>
          <p:nvPr/>
        </p:nvPicPr>
        <p:blipFill>
          <a:blip r:embed="rId4"/>
          <a:stretch>
            <a:fillRect/>
          </a:stretch>
        </p:blipFill>
        <p:spPr>
          <a:xfrm>
            <a:off x="8294423" y="1405319"/>
            <a:ext cx="3810000" cy="1905000"/>
          </a:xfrm>
          <a:prstGeom prst="rect">
            <a:avLst/>
          </a:prstGeom>
        </p:spPr>
      </p:pic>
      <p:pic>
        <p:nvPicPr>
          <p:cNvPr id="8" name="Picture 7"/>
          <p:cNvPicPr>
            <a:picLocks noChangeAspect="1"/>
          </p:cNvPicPr>
          <p:nvPr/>
        </p:nvPicPr>
        <p:blipFill>
          <a:blip r:embed="rId5"/>
          <a:stretch>
            <a:fillRect/>
          </a:stretch>
        </p:blipFill>
        <p:spPr>
          <a:xfrm>
            <a:off x="611294" y="4040124"/>
            <a:ext cx="4294292" cy="2415539"/>
          </a:xfrm>
          <a:prstGeom prst="rect">
            <a:avLst/>
          </a:prstGeom>
        </p:spPr>
      </p:pic>
      <p:pic>
        <p:nvPicPr>
          <p:cNvPr id="9" name="Picture 8"/>
          <p:cNvPicPr>
            <a:picLocks noChangeAspect="1"/>
          </p:cNvPicPr>
          <p:nvPr/>
        </p:nvPicPr>
        <p:blipFill>
          <a:blip r:embed="rId6"/>
          <a:stretch>
            <a:fillRect/>
          </a:stretch>
        </p:blipFill>
        <p:spPr>
          <a:xfrm>
            <a:off x="8294423" y="3358134"/>
            <a:ext cx="3810000" cy="3397912"/>
          </a:xfrm>
          <a:prstGeom prst="rect">
            <a:avLst/>
          </a:prstGeom>
        </p:spPr>
      </p:pic>
    </p:spTree>
    <p:extLst>
      <p:ext uri="{BB962C8B-B14F-4D97-AF65-F5344CB8AC3E}">
        <p14:creationId xmlns:p14="http://schemas.microsoft.com/office/powerpoint/2010/main" val="32983469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85851"/>
          </a:xfrm>
        </p:spPr>
        <p:txBody>
          <a:bodyPr>
            <a:normAutofit/>
          </a:bodyPr>
          <a:lstStyle/>
          <a:p>
            <a:pPr algn="ctr"/>
            <a:r>
              <a:rPr lang="en-US" sz="3200" b="1" dirty="0"/>
              <a:t>Sports injuries - tendon injuries</a:t>
            </a:r>
            <a:endParaRPr lang="en-US" sz="3200" b="1" dirty="0"/>
          </a:p>
        </p:txBody>
      </p:sp>
      <p:sp>
        <p:nvSpPr>
          <p:cNvPr id="3" name="Content Placeholder 2"/>
          <p:cNvSpPr>
            <a:spLocks noGrp="1"/>
          </p:cNvSpPr>
          <p:nvPr>
            <p:ph idx="1"/>
          </p:nvPr>
        </p:nvSpPr>
        <p:spPr>
          <a:xfrm>
            <a:off x="838200" y="1106424"/>
            <a:ext cx="10515600" cy="5687568"/>
          </a:xfrm>
        </p:spPr>
        <p:txBody>
          <a:bodyPr>
            <a:normAutofit/>
          </a:bodyPr>
          <a:lstStyle/>
          <a:p>
            <a:pPr>
              <a:spcAft>
                <a:spcPts val="1200"/>
              </a:spcAft>
            </a:pPr>
            <a:r>
              <a:rPr lang="en-US" sz="2000" dirty="0"/>
              <a:t>Injuries can be in the form of stretching, partial or complete rupture</a:t>
            </a:r>
            <a:r>
              <a:rPr lang="en-US" sz="2000" dirty="0" smtClean="0"/>
              <a:t>;</a:t>
            </a:r>
          </a:p>
          <a:p>
            <a:pPr>
              <a:spcAft>
                <a:spcPts val="1200"/>
              </a:spcAft>
            </a:pPr>
            <a:r>
              <a:rPr lang="en-US" sz="2000" dirty="0" smtClean="0"/>
              <a:t>Injuries </a:t>
            </a:r>
            <a:r>
              <a:rPr lang="en-US" sz="2000" dirty="0"/>
              <a:t>are more common during cold days because the tissue becomes less elastic at lower temperatures (tendon tissue does not have blood vessels</a:t>
            </a:r>
            <a:r>
              <a:rPr lang="en-US" sz="2000" dirty="0" smtClean="0"/>
              <a:t>);</a:t>
            </a:r>
          </a:p>
          <a:p>
            <a:pPr>
              <a:spcAft>
                <a:spcPts val="1200"/>
              </a:spcAft>
            </a:pPr>
            <a:r>
              <a:rPr lang="en-US" sz="2000" b="1" dirty="0" smtClean="0"/>
              <a:t>Tendinitis</a:t>
            </a:r>
            <a:r>
              <a:rPr lang="en-US" sz="2000" dirty="0" smtClean="0"/>
              <a:t> </a:t>
            </a:r>
            <a:r>
              <a:rPr lang="en-US" sz="2000" dirty="0"/>
              <a:t>(inflammation of the tendon) is often the result of chronic loading of the tendon, often caused by inadequate footwear (inflammation of the Achilles tendon is often caused by a low heel that increases the stretching of the tendon and increases its load when running</a:t>
            </a:r>
            <a:r>
              <a:rPr lang="en-US" sz="2000" dirty="0" smtClean="0"/>
              <a:t>);</a:t>
            </a:r>
          </a:p>
          <a:p>
            <a:pPr>
              <a:spcAft>
                <a:spcPts val="1200"/>
              </a:spcAft>
            </a:pPr>
            <a:r>
              <a:rPr lang="en-US" sz="2000" dirty="0" smtClean="0"/>
              <a:t>Inflammation </a:t>
            </a:r>
            <a:r>
              <a:rPr lang="en-US" sz="2000" dirty="0"/>
              <a:t>of the tendon is characterized by creaking during movements (</a:t>
            </a:r>
            <a:r>
              <a:rPr lang="en-US" sz="2000" dirty="0" err="1"/>
              <a:t>crepitations</a:t>
            </a:r>
            <a:r>
              <a:rPr lang="en-US" sz="2000" dirty="0"/>
              <a:t>) which is noticeable during palpation</a:t>
            </a:r>
            <a:r>
              <a:rPr lang="en-US" sz="2000" dirty="0" smtClean="0"/>
              <a:t>;</a:t>
            </a:r>
          </a:p>
          <a:p>
            <a:pPr>
              <a:spcAft>
                <a:spcPts val="1200"/>
              </a:spcAft>
            </a:pPr>
            <a:r>
              <a:rPr lang="en-US" sz="2000" dirty="0" smtClean="0"/>
              <a:t>The </a:t>
            </a:r>
            <a:r>
              <a:rPr lang="en-US" sz="2000" dirty="0"/>
              <a:t>application of heat is contraindicated - the best results are given by cryotherapy (massage with ice) with mandatory rest (alcohol and borax compresses are beneficial);Complete tendon rupture is treated surgically</a:t>
            </a:r>
            <a:r>
              <a:rPr lang="en-US" sz="2000" dirty="0" smtClean="0"/>
              <a:t>;</a:t>
            </a:r>
          </a:p>
          <a:p>
            <a:pPr>
              <a:spcAft>
                <a:spcPts val="1200"/>
              </a:spcAft>
            </a:pPr>
            <a:r>
              <a:rPr lang="en-US" sz="2000" dirty="0" smtClean="0"/>
              <a:t>In </a:t>
            </a:r>
            <a:r>
              <a:rPr lang="en-US" sz="2000" dirty="0"/>
              <a:t>the case of an Achilles tendon injury, the foot is immobilized in a position of maximum plantar flexion to bring the ends closer together and facilitate healing.</a:t>
            </a:r>
            <a:r>
              <a:rPr lang="ru-RU" sz="2000" dirty="0" smtClean="0"/>
              <a:t>.</a:t>
            </a:r>
            <a:endParaRPr lang="sr-Cyrl-RS" sz="2000" dirty="0" smtClean="0"/>
          </a:p>
          <a:p>
            <a:endParaRPr lang="en-US" sz="2000" dirty="0" smtClean="0"/>
          </a:p>
        </p:txBody>
      </p:sp>
    </p:spTree>
    <p:extLst>
      <p:ext uri="{BB962C8B-B14F-4D97-AF65-F5344CB8AC3E}">
        <p14:creationId xmlns:p14="http://schemas.microsoft.com/office/powerpoint/2010/main" val="356953456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1181</TotalTime>
  <Words>3947</Words>
  <Application>Microsoft Office PowerPoint</Application>
  <PresentationFormat>Widescreen</PresentationFormat>
  <Paragraphs>248</Paragraphs>
  <Slides>32</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32</vt:i4>
      </vt:variant>
    </vt:vector>
  </HeadingPairs>
  <TitlesOfParts>
    <vt:vector size="36" baseType="lpstr">
      <vt:lpstr>Arial</vt:lpstr>
      <vt:lpstr>Calibri</vt:lpstr>
      <vt:lpstr>Calibri Light</vt:lpstr>
      <vt:lpstr>Office Theme</vt:lpstr>
      <vt:lpstr>Injuries and diseases of the locomotive apparatus</vt:lpstr>
      <vt:lpstr>Sports injuries</vt:lpstr>
      <vt:lpstr>Sports injuries - muscle injuries</vt:lpstr>
      <vt:lpstr>Sports injuries - muscle injuries</vt:lpstr>
      <vt:lpstr>Sports injuries - muscle injuries</vt:lpstr>
      <vt:lpstr>Sports injuries - muscle injuries</vt:lpstr>
      <vt:lpstr>Sports injuries - muscle injuries</vt:lpstr>
      <vt:lpstr>Sports injuries - muscle injuries</vt:lpstr>
      <vt:lpstr>Sports injuries - tendon injuries</vt:lpstr>
      <vt:lpstr>Sports injuries - tendon injuries</vt:lpstr>
      <vt:lpstr>Sports injuries - bone injuries</vt:lpstr>
      <vt:lpstr>Sports injuries - bone injuries</vt:lpstr>
      <vt:lpstr>Sports injuries - bone injuries</vt:lpstr>
      <vt:lpstr>Sports injuries - bone injuries</vt:lpstr>
      <vt:lpstr>Sports injuries - bone injuries</vt:lpstr>
      <vt:lpstr>Sports injuries - joint injuries</vt:lpstr>
      <vt:lpstr>Sports injuries - joint injuries</vt:lpstr>
      <vt:lpstr>Sports injuries - joint injuries</vt:lpstr>
      <vt:lpstr>Sports injuries - joint injuries</vt:lpstr>
      <vt:lpstr>Sports injuries - joint injuries</vt:lpstr>
      <vt:lpstr>Sports injuries - joint injuries</vt:lpstr>
      <vt:lpstr>Sports injuries - wounds</vt:lpstr>
      <vt:lpstr>Sports injuries - wounds</vt:lpstr>
      <vt:lpstr>RICE treatment of injuries</vt:lpstr>
      <vt:lpstr>The most common types of sports injuries</vt:lpstr>
      <vt:lpstr>Sports injuries - concussion (comotio cerebri)</vt:lpstr>
      <vt:lpstr>Sports injuries - tennis elbow</vt:lpstr>
      <vt:lpstr>Sports injuries - tennis elbow</vt:lpstr>
      <vt:lpstr>Sports injuries – Back pain (lumbago) and sciatica</vt:lpstr>
      <vt:lpstr>Sports injuries – Back pain (lumbago) and sciatica</vt:lpstr>
      <vt:lpstr>Sports injuries - meniscus injury</vt:lpstr>
      <vt:lpstr>Sports injuries - meniscus injury</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Повреде и обољења локомоторног апарата</dc:title>
  <dc:creator>Editor</dc:creator>
  <cp:lastModifiedBy>Editor</cp:lastModifiedBy>
  <cp:revision>59</cp:revision>
  <dcterms:created xsi:type="dcterms:W3CDTF">2024-04-21T12:24:39Z</dcterms:created>
  <dcterms:modified xsi:type="dcterms:W3CDTF">2024-04-25T10:29:21Z</dcterms:modified>
</cp:coreProperties>
</file>